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0" r:id="rId4"/>
  </p:sldMasterIdLst>
  <p:notesMasterIdLst>
    <p:notesMasterId r:id="rId14"/>
  </p:notesMasterIdLst>
  <p:sldIdLst>
    <p:sldId id="3315" r:id="rId5"/>
    <p:sldId id="3318" r:id="rId6"/>
    <p:sldId id="3311" r:id="rId7"/>
    <p:sldId id="3314" r:id="rId8"/>
    <p:sldId id="3312" r:id="rId9"/>
    <p:sldId id="3319" r:id="rId10"/>
    <p:sldId id="3320" r:id="rId11"/>
    <p:sldId id="3321" r:id="rId12"/>
    <p:sldId id="3322" r:id="rId13"/>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52" pos="958" userDrawn="1">
          <p15:clr>
            <a:srgbClr val="A4A3A4"/>
          </p15:clr>
        </p15:guide>
        <p15:guide id="53" orient="horz" pos="480" userDrawn="1">
          <p15:clr>
            <a:srgbClr val="A4A3A4"/>
          </p15:clr>
        </p15:guide>
        <p15:guide id="54" pos="14398" userDrawn="1">
          <p15:clr>
            <a:srgbClr val="A4A3A4"/>
          </p15:clr>
        </p15:guide>
        <p15:guide id="55" orient="horz" pos="8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7B87"/>
    <a:srgbClr val="2CB3EB"/>
    <a:srgbClr val="6CB5E3"/>
    <a:srgbClr val="5178B3"/>
    <a:srgbClr val="000000"/>
    <a:srgbClr val="FC0D1B"/>
    <a:srgbClr val="FB4756"/>
    <a:srgbClr val="CA252D"/>
    <a:srgbClr val="FA4069"/>
    <a:srgbClr val="F63D9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481" autoAdjust="0"/>
    <p:restoredTop sz="97097" autoAdjust="0"/>
  </p:normalViewPr>
  <p:slideViewPr>
    <p:cSldViewPr snapToGrid="0" snapToObjects="1">
      <p:cViewPr varScale="1">
        <p:scale>
          <a:sx n="64" d="100"/>
          <a:sy n="64" d="100"/>
        </p:scale>
        <p:origin x="464" y="-168"/>
      </p:cViewPr>
      <p:guideLst>
        <p:guide pos="958"/>
        <p:guide orient="horz" pos="480"/>
        <p:guide pos="14398"/>
        <p:guide orient="horz" pos="8160"/>
      </p:guideLst>
    </p:cSldViewPr>
  </p:slideViewPr>
  <p:notesTextViewPr>
    <p:cViewPr>
      <p:scale>
        <a:sx n="20" d="100"/>
        <a:sy n="20" d="100"/>
      </p:scale>
      <p:origin x="0" y="0"/>
    </p:cViewPr>
  </p:notesTextViewPr>
  <p:sorterViewPr>
    <p:cViewPr>
      <p:scale>
        <a:sx n="50" d="100"/>
        <a:sy n="50"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tiff>
</file>

<file path=ppt/media/image4.tiff>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Open Sans Light" panose="020B0306030504020204" pitchFamily="34"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Open Sans Light" panose="020B0306030504020204" pitchFamily="34" charset="0"/>
              </a:defRPr>
            </a:lvl1pPr>
          </a:lstStyle>
          <a:p>
            <a:fld id="{EFC10EE1-B198-C942-8235-326C972CBB30}" type="datetimeFigureOut">
              <a:rPr lang="en-US" smtClean="0"/>
              <a:pPr/>
              <a:t>8/3/21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Open Sans Light" panose="020B0306030504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Open Sans Light" panose="020B0306030504020204" pitchFamily="34" charset="0"/>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b="0" i="0" kern="1200">
        <a:solidFill>
          <a:schemeClr val="tx1"/>
        </a:solidFill>
        <a:latin typeface="Open Sans Light" panose="020B0306030504020204" pitchFamily="34" charset="0"/>
        <a:ea typeface="+mn-ea"/>
        <a:cs typeface="+mn-cs"/>
      </a:defRPr>
    </a:lvl1pPr>
    <a:lvl2pPr marL="914217" algn="l" defTabSz="914217" rtl="0" eaLnBrk="1" latinLnBrk="0" hangingPunct="1">
      <a:defRPr sz="2400" b="0" i="0" kern="1200">
        <a:solidFill>
          <a:schemeClr val="tx1"/>
        </a:solidFill>
        <a:latin typeface="Open Sans Light" panose="020B0306030504020204" pitchFamily="34" charset="0"/>
        <a:ea typeface="+mn-ea"/>
        <a:cs typeface="+mn-cs"/>
      </a:defRPr>
    </a:lvl2pPr>
    <a:lvl3pPr marL="1828434" algn="l" defTabSz="914217" rtl="0" eaLnBrk="1" latinLnBrk="0" hangingPunct="1">
      <a:defRPr sz="2400" b="0" i="0" kern="1200">
        <a:solidFill>
          <a:schemeClr val="tx1"/>
        </a:solidFill>
        <a:latin typeface="Open Sans Light" panose="020B0306030504020204" pitchFamily="34" charset="0"/>
        <a:ea typeface="+mn-ea"/>
        <a:cs typeface="+mn-cs"/>
      </a:defRPr>
    </a:lvl3pPr>
    <a:lvl4pPr marL="2742651" algn="l" defTabSz="914217" rtl="0" eaLnBrk="1" latinLnBrk="0" hangingPunct="1">
      <a:defRPr sz="2400" b="0" i="0" kern="1200">
        <a:solidFill>
          <a:schemeClr val="tx1"/>
        </a:solidFill>
        <a:latin typeface="Open Sans Light" panose="020B0306030504020204" pitchFamily="34" charset="0"/>
        <a:ea typeface="+mn-ea"/>
        <a:cs typeface="+mn-cs"/>
      </a:defRPr>
    </a:lvl4pPr>
    <a:lvl5pPr marL="3656868" algn="l" defTabSz="914217" rtl="0" eaLnBrk="1" latinLnBrk="0" hangingPunct="1">
      <a:defRPr sz="2400" b="0" i="0" kern="1200">
        <a:solidFill>
          <a:schemeClr val="tx1"/>
        </a:solidFill>
        <a:latin typeface="Open Sans Light" panose="020B0306030504020204" pitchFamily="34" charset="0"/>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261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87005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1"/>
            <a:ext cx="21025723"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5964" y="3651250"/>
            <a:ext cx="21025723"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3">
            <a:extLst>
              <a:ext uri="{FF2B5EF4-FFF2-40B4-BE49-F238E27FC236}">
                <a16:creationId xmlns:a16="http://schemas.microsoft.com/office/drawing/2014/main" id="{F4AFA0A0-434E-E340-A675-5E45B45DDFED}"/>
              </a:ext>
            </a:extLst>
          </p:cNvPr>
          <p:cNvSpPr txBox="1"/>
          <p:nvPr userDrawn="1"/>
        </p:nvSpPr>
        <p:spPr>
          <a:xfrm>
            <a:off x="1434560" y="12531307"/>
            <a:ext cx="776175" cy="584775"/>
          </a:xfrm>
          <a:prstGeom prst="rect">
            <a:avLst/>
          </a:prstGeom>
          <a:noFill/>
        </p:spPr>
        <p:txBody>
          <a:bodyPr wrap="none" rtlCol="0">
            <a:spAutoFit/>
          </a:bodyPr>
          <a:lstStyle/>
          <a:p>
            <a:pPr algn="l"/>
            <a:fld id="{C2130A1F-96FE-9345-9E91-FD9BE4197128}" type="slidenum">
              <a:rPr lang="en-US" sz="3200" b="0" i="0" spc="300" smtClean="0">
                <a:solidFill>
                  <a:schemeClr val="bg1">
                    <a:lumMod val="50000"/>
                  </a:schemeClr>
                </a:solidFill>
                <a:latin typeface="Open Sans Light" panose="020B0306030504020204" pitchFamily="34" charset="0"/>
              </a:rPr>
              <a:pPr algn="l"/>
              <a:t>‹#›</a:t>
            </a:fld>
            <a:endParaRPr lang="en-US" sz="3200" b="0" i="0" spc="300" dirty="0">
              <a:solidFill>
                <a:schemeClr val="bg1">
                  <a:lumMod val="50000"/>
                </a:schemeClr>
              </a:solidFill>
              <a:latin typeface="Open Sans Light" panose="020B0306030504020204" pitchFamily="34" charset="0"/>
            </a:endParaRPr>
          </a:p>
        </p:txBody>
      </p:sp>
    </p:spTree>
    <p:extLst>
      <p:ext uri="{BB962C8B-B14F-4D97-AF65-F5344CB8AC3E}">
        <p14:creationId xmlns:p14="http://schemas.microsoft.com/office/powerpoint/2010/main" val="1631059664"/>
      </p:ext>
    </p:extLst>
  </p:cSld>
  <p:clrMap bg1="lt1" tx1="dk1" bg2="lt2" tx2="dk2" accent1="accent1" accent2="accent2" accent3="accent3" accent4="accent4" accent5="accent5" accent6="accent6" hlink="hlink" folHlink="folHlink"/>
  <p:sldLayoutIdLst>
    <p:sldLayoutId id="2147483977" r:id="rId1"/>
    <p:sldLayoutId id="2147483978" r:id="rId2"/>
  </p:sldLayoutIdLst>
  <p:hf hdr="0" ftr="0" dt="0"/>
  <p:txStyles>
    <p:titleStyle>
      <a:lvl1pPr algn="l" defTabSz="1828343" rtl="0" eaLnBrk="1" latinLnBrk="0" hangingPunct="1">
        <a:lnSpc>
          <a:spcPct val="90000"/>
        </a:lnSpc>
        <a:spcBef>
          <a:spcPct val="0"/>
        </a:spcBef>
        <a:buNone/>
        <a:defRPr sz="8798" b="1" i="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0" indent="0" algn="l" defTabSz="1828343" rtl="0" eaLnBrk="1" latinLnBrk="0" hangingPunct="1">
        <a:lnSpc>
          <a:spcPct val="90000"/>
        </a:lnSpc>
        <a:spcBef>
          <a:spcPts val="2000"/>
        </a:spcBef>
        <a:buFont typeface="Arial" panose="020B0604020202020204" pitchFamily="34" charset="0"/>
        <a:buNone/>
        <a:defRPr sz="5599" b="0" i="0" kern="1200">
          <a:solidFill>
            <a:schemeClr val="tx1"/>
          </a:solidFill>
          <a:latin typeface="Open Sans Light" panose="020B0306030504020204" pitchFamily="34" charset="0"/>
          <a:ea typeface="+mn-ea"/>
          <a:cs typeface="+mn-cs"/>
        </a:defRPr>
      </a:lvl1pPr>
      <a:lvl2pPr marL="914171" indent="0" algn="l" defTabSz="1828343" rtl="0" eaLnBrk="1" latinLnBrk="0" hangingPunct="1">
        <a:lnSpc>
          <a:spcPct val="90000"/>
        </a:lnSpc>
        <a:spcBef>
          <a:spcPts val="1000"/>
        </a:spcBef>
        <a:buFont typeface="Arial" panose="020B0604020202020204" pitchFamily="34" charset="0"/>
        <a:buNone/>
        <a:defRPr sz="4799" b="0" i="0" kern="1200">
          <a:solidFill>
            <a:schemeClr val="tx1"/>
          </a:solidFill>
          <a:latin typeface="Open Sans Light" panose="020B0306030504020204" pitchFamily="34" charset="0"/>
          <a:ea typeface="+mn-ea"/>
          <a:cs typeface="+mn-cs"/>
        </a:defRPr>
      </a:lvl2pPr>
      <a:lvl3pPr marL="1828343" indent="0" algn="l" defTabSz="1828343" rtl="0" eaLnBrk="1" latinLnBrk="0" hangingPunct="1">
        <a:lnSpc>
          <a:spcPct val="90000"/>
        </a:lnSpc>
        <a:spcBef>
          <a:spcPts val="1000"/>
        </a:spcBef>
        <a:buFont typeface="Arial" panose="020B0604020202020204" pitchFamily="34" charset="0"/>
        <a:buNone/>
        <a:defRPr sz="3999" b="0" i="0" kern="1200">
          <a:solidFill>
            <a:schemeClr val="tx1"/>
          </a:solidFill>
          <a:latin typeface="Open Sans Light" panose="020B0306030504020204" pitchFamily="34" charset="0"/>
          <a:ea typeface="+mn-ea"/>
          <a:cs typeface="+mn-cs"/>
        </a:defRPr>
      </a:lvl3pPr>
      <a:lvl4pPr marL="2742514" indent="0" algn="l" defTabSz="1828343" rtl="0" eaLnBrk="1" latinLnBrk="0" hangingPunct="1">
        <a:lnSpc>
          <a:spcPct val="90000"/>
        </a:lnSpc>
        <a:spcBef>
          <a:spcPts val="1000"/>
        </a:spcBef>
        <a:buFont typeface="Arial" panose="020B0604020202020204" pitchFamily="34" charset="0"/>
        <a:buNone/>
        <a:defRPr sz="3599" b="0" i="0" kern="1200">
          <a:solidFill>
            <a:schemeClr val="tx1"/>
          </a:solidFill>
          <a:latin typeface="Open Sans Light" panose="020B0306030504020204" pitchFamily="34" charset="0"/>
          <a:ea typeface="+mn-ea"/>
          <a:cs typeface="+mn-cs"/>
        </a:defRPr>
      </a:lvl4pPr>
      <a:lvl5pPr marL="3656685" indent="0" algn="l" defTabSz="1828343" rtl="0" eaLnBrk="1" latinLnBrk="0" hangingPunct="1">
        <a:lnSpc>
          <a:spcPct val="90000"/>
        </a:lnSpc>
        <a:spcBef>
          <a:spcPts val="1000"/>
        </a:spcBef>
        <a:buFont typeface="Arial" panose="020B0604020202020204" pitchFamily="34" charset="0"/>
        <a:buNone/>
        <a:defRPr sz="3599" b="0" i="0" kern="1200">
          <a:solidFill>
            <a:schemeClr val="tx1"/>
          </a:solidFill>
          <a:latin typeface="Open Sans Light" panose="020B0306030504020204" pitchFamily="34" charset="0"/>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6C38E2-75E9-674F-868C-661525DFCB8C}"/>
              </a:ext>
            </a:extLst>
          </p:cNvPr>
          <p:cNvSpPr/>
          <p:nvPr/>
        </p:nvSpPr>
        <p:spPr>
          <a:xfrm>
            <a:off x="7993479" y="8041668"/>
            <a:ext cx="5453933" cy="49355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4" name="Freeform: Shape 51">
            <a:extLst>
              <a:ext uri="{FF2B5EF4-FFF2-40B4-BE49-F238E27FC236}">
                <a16:creationId xmlns:a16="http://schemas.microsoft.com/office/drawing/2014/main" id="{BB0FFE5D-92D3-564D-93D5-C2AD3FE48DB0}"/>
              </a:ext>
            </a:extLst>
          </p:cNvPr>
          <p:cNvSpPr/>
          <p:nvPr/>
        </p:nvSpPr>
        <p:spPr>
          <a:xfrm>
            <a:off x="7650285" y="5897293"/>
            <a:ext cx="6087554" cy="7300196"/>
          </a:xfrm>
          <a:custGeom>
            <a:avLst/>
            <a:gdLst>
              <a:gd name="connsiteX0" fmla="*/ 0 w 3044570"/>
              <a:gd name="connsiteY0" fmla="*/ 0 h 3651049"/>
              <a:gd name="connsiteX1" fmla="*/ 3044570 w 3044570"/>
              <a:gd name="connsiteY1" fmla="*/ 0 h 3651049"/>
              <a:gd name="connsiteX2" fmla="*/ 3044570 w 3044570"/>
              <a:gd name="connsiteY2" fmla="*/ 3651049 h 3651049"/>
              <a:gd name="connsiteX3" fmla="*/ 0 w 3044570"/>
              <a:gd name="connsiteY3" fmla="*/ 3651049 h 3651049"/>
              <a:gd name="connsiteX4" fmla="*/ 0 w 3044570"/>
              <a:gd name="connsiteY4" fmla="*/ 0 h 3651049"/>
              <a:gd name="connsiteX5" fmla="*/ 1284770 w 3044570"/>
              <a:gd name="connsiteY5" fmla="*/ 363480 h 3651049"/>
              <a:gd name="connsiteX6" fmla="*/ 1284770 w 3044570"/>
              <a:gd name="connsiteY6" fmla="*/ 1503118 h 3651049"/>
              <a:gd name="connsiteX7" fmla="*/ 365706 w 3044570"/>
              <a:gd name="connsiteY7" fmla="*/ 3004090 h 3651049"/>
              <a:gd name="connsiteX8" fmla="*/ 537734 w 3044570"/>
              <a:gd name="connsiteY8" fmla="*/ 3287569 h 3651049"/>
              <a:gd name="connsiteX9" fmla="*/ 2506837 w 3044570"/>
              <a:gd name="connsiteY9" fmla="*/ 3287569 h 3651049"/>
              <a:gd name="connsiteX10" fmla="*/ 2678865 w 3044570"/>
              <a:gd name="connsiteY10" fmla="*/ 3004090 h 3651049"/>
              <a:gd name="connsiteX11" fmla="*/ 1764464 w 3044570"/>
              <a:gd name="connsiteY11" fmla="*/ 1510733 h 3651049"/>
              <a:gd name="connsiteX12" fmla="*/ 1764464 w 3044570"/>
              <a:gd name="connsiteY12" fmla="*/ 363480 h 3651049"/>
              <a:gd name="connsiteX13" fmla="*/ 1284770 w 3044570"/>
              <a:gd name="connsiteY13" fmla="*/ 363480 h 365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44570" h="3651049">
                <a:moveTo>
                  <a:pt x="0" y="0"/>
                </a:moveTo>
                <a:lnTo>
                  <a:pt x="3044570" y="0"/>
                </a:lnTo>
                <a:lnTo>
                  <a:pt x="3044570" y="3651049"/>
                </a:lnTo>
                <a:lnTo>
                  <a:pt x="0" y="3651049"/>
                </a:lnTo>
                <a:lnTo>
                  <a:pt x="0" y="0"/>
                </a:lnTo>
                <a:close/>
                <a:moveTo>
                  <a:pt x="1284770" y="363480"/>
                </a:moveTo>
                <a:lnTo>
                  <a:pt x="1284770" y="1503118"/>
                </a:lnTo>
                <a:lnTo>
                  <a:pt x="365706" y="3004090"/>
                </a:lnTo>
                <a:cubicBezTo>
                  <a:pt x="288908" y="3128474"/>
                  <a:pt x="384138" y="3284676"/>
                  <a:pt x="537734" y="3287569"/>
                </a:cubicBezTo>
                <a:lnTo>
                  <a:pt x="2506837" y="3287569"/>
                </a:lnTo>
                <a:cubicBezTo>
                  <a:pt x="2660433" y="3287569"/>
                  <a:pt x="2755662" y="3128474"/>
                  <a:pt x="2678865" y="3004090"/>
                </a:cubicBezTo>
                <a:lnTo>
                  <a:pt x="1764464" y="1510733"/>
                </a:lnTo>
                <a:lnTo>
                  <a:pt x="1764464" y="363480"/>
                </a:lnTo>
                <a:lnTo>
                  <a:pt x="1284770" y="36348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5" name="Freeform: Shape 52">
            <a:extLst>
              <a:ext uri="{FF2B5EF4-FFF2-40B4-BE49-F238E27FC236}">
                <a16:creationId xmlns:a16="http://schemas.microsoft.com/office/drawing/2014/main" id="{BA12FE9C-B5B7-0A46-BD32-2A45ECA6E228}"/>
              </a:ext>
            </a:extLst>
          </p:cNvPr>
          <p:cNvSpPr/>
          <p:nvPr/>
        </p:nvSpPr>
        <p:spPr>
          <a:xfrm>
            <a:off x="7775302" y="6113531"/>
            <a:ext cx="5838021" cy="6747216"/>
          </a:xfrm>
          <a:custGeom>
            <a:avLst/>
            <a:gdLst>
              <a:gd name="connsiteX0" fmla="*/ 3766869 w 4183505"/>
              <a:gd name="connsiteY0" fmla="*/ 4826458 h 4835031"/>
              <a:gd name="connsiteX1" fmla="*/ 440640 w 4183505"/>
              <a:gd name="connsiteY1" fmla="*/ 4826458 h 4835031"/>
              <a:gd name="connsiteX2" fmla="*/ 25718 w 4183505"/>
              <a:gd name="connsiteY2" fmla="*/ 4500694 h 4835031"/>
              <a:gd name="connsiteX3" fmla="*/ 111446 w 4183505"/>
              <a:gd name="connsiteY3" fmla="*/ 4192075 h 4835031"/>
              <a:gd name="connsiteX4" fmla="*/ 1469370 w 4183505"/>
              <a:gd name="connsiteY4" fmla="*/ 1863716 h 4835031"/>
              <a:gd name="connsiteX5" fmla="*/ 1469370 w 4183505"/>
              <a:gd name="connsiteY5" fmla="*/ 354912 h 4835031"/>
              <a:gd name="connsiteX6" fmla="*/ 1325348 w 4183505"/>
              <a:gd name="connsiteY6" fmla="*/ 87442 h 4835031"/>
              <a:gd name="connsiteX7" fmla="*/ 1431650 w 4183505"/>
              <a:gd name="connsiteY7" fmla="*/ 32576 h 4835031"/>
              <a:gd name="connsiteX8" fmla="*/ 1445367 w 4183505"/>
              <a:gd name="connsiteY8" fmla="*/ 32576 h 4835031"/>
              <a:gd name="connsiteX9" fmla="*/ 1510520 w 4183505"/>
              <a:gd name="connsiteY9" fmla="*/ 25718 h 4835031"/>
              <a:gd name="connsiteX10" fmla="*/ 1599676 w 4183505"/>
              <a:gd name="connsiteY10" fmla="*/ 32576 h 4835031"/>
              <a:gd name="connsiteX11" fmla="*/ 2611262 w 4183505"/>
              <a:gd name="connsiteY11" fmla="*/ 32576 h 4835031"/>
              <a:gd name="connsiteX12" fmla="*/ 2700418 w 4183505"/>
              <a:gd name="connsiteY12" fmla="*/ 25718 h 4835031"/>
              <a:gd name="connsiteX13" fmla="*/ 2762142 w 4183505"/>
              <a:gd name="connsiteY13" fmla="*/ 32576 h 4835031"/>
              <a:gd name="connsiteX14" fmla="*/ 2775858 w 4183505"/>
              <a:gd name="connsiteY14" fmla="*/ 32576 h 4835031"/>
              <a:gd name="connsiteX15" fmla="*/ 2882161 w 4183505"/>
              <a:gd name="connsiteY15" fmla="*/ 87442 h 4835031"/>
              <a:gd name="connsiteX16" fmla="*/ 2738138 w 4183505"/>
              <a:gd name="connsiteY16" fmla="*/ 354912 h 4835031"/>
              <a:gd name="connsiteX17" fmla="*/ 2738138 w 4183505"/>
              <a:gd name="connsiteY17" fmla="*/ 1863716 h 4835031"/>
              <a:gd name="connsiteX18" fmla="*/ 4096063 w 4183505"/>
              <a:gd name="connsiteY18" fmla="*/ 4192075 h 4835031"/>
              <a:gd name="connsiteX19" fmla="*/ 4181790 w 4183505"/>
              <a:gd name="connsiteY19" fmla="*/ 4500694 h 4835031"/>
              <a:gd name="connsiteX20" fmla="*/ 3766869 w 4183505"/>
              <a:gd name="connsiteY20" fmla="*/ 4826458 h 4835031"/>
              <a:gd name="connsiteX21" fmla="*/ 1404218 w 4183505"/>
              <a:gd name="connsiteY21" fmla="*/ 121733 h 4835031"/>
              <a:gd name="connsiteX22" fmla="*/ 1541382 w 4183505"/>
              <a:gd name="connsiteY22" fmla="*/ 306904 h 4835031"/>
              <a:gd name="connsiteX23" fmla="*/ 1555098 w 4183505"/>
              <a:gd name="connsiteY23" fmla="*/ 320621 h 4835031"/>
              <a:gd name="connsiteX24" fmla="*/ 1555098 w 4183505"/>
              <a:gd name="connsiteY24" fmla="*/ 1887720 h 4835031"/>
              <a:gd name="connsiteX25" fmla="*/ 183457 w 4183505"/>
              <a:gd name="connsiteY25" fmla="*/ 4243511 h 4835031"/>
              <a:gd name="connsiteX26" fmla="*/ 111446 w 4183505"/>
              <a:gd name="connsiteY26" fmla="*/ 4504123 h 4835031"/>
              <a:gd name="connsiteX27" fmla="*/ 440640 w 4183505"/>
              <a:gd name="connsiteY27" fmla="*/ 4747589 h 4835031"/>
              <a:gd name="connsiteX28" fmla="*/ 3766869 w 4183505"/>
              <a:gd name="connsiteY28" fmla="*/ 4747589 h 4835031"/>
              <a:gd name="connsiteX29" fmla="*/ 4096063 w 4183505"/>
              <a:gd name="connsiteY29" fmla="*/ 4504123 h 4835031"/>
              <a:gd name="connsiteX30" fmla="*/ 4024052 w 4183505"/>
              <a:gd name="connsiteY30" fmla="*/ 4243511 h 4835031"/>
              <a:gd name="connsiteX31" fmla="*/ 4020623 w 4183505"/>
              <a:gd name="connsiteY31" fmla="*/ 4240082 h 4835031"/>
              <a:gd name="connsiteX32" fmla="*/ 2652411 w 4183505"/>
              <a:gd name="connsiteY32" fmla="*/ 1887720 h 4835031"/>
              <a:gd name="connsiteX33" fmla="*/ 2652411 w 4183505"/>
              <a:gd name="connsiteY33" fmla="*/ 320621 h 4835031"/>
              <a:gd name="connsiteX34" fmla="*/ 2666127 w 4183505"/>
              <a:gd name="connsiteY34" fmla="*/ 306904 h 4835031"/>
              <a:gd name="connsiteX35" fmla="*/ 2803291 w 4183505"/>
              <a:gd name="connsiteY35" fmla="*/ 118304 h 4835031"/>
              <a:gd name="connsiteX36" fmla="*/ 2775858 w 4183505"/>
              <a:gd name="connsiteY36" fmla="*/ 114875 h 4835031"/>
              <a:gd name="connsiteX37" fmla="*/ 2762142 w 4183505"/>
              <a:gd name="connsiteY37" fmla="*/ 114875 h 4835031"/>
              <a:gd name="connsiteX38" fmla="*/ 2755284 w 4183505"/>
              <a:gd name="connsiteY38" fmla="*/ 114875 h 4835031"/>
              <a:gd name="connsiteX39" fmla="*/ 2748426 w 4183505"/>
              <a:gd name="connsiteY39" fmla="*/ 111446 h 4835031"/>
              <a:gd name="connsiteX40" fmla="*/ 2700418 w 4183505"/>
              <a:gd name="connsiteY40" fmla="*/ 108017 h 4835031"/>
              <a:gd name="connsiteX41" fmla="*/ 2621549 w 4183505"/>
              <a:gd name="connsiteY41" fmla="*/ 114875 h 4835031"/>
              <a:gd name="connsiteX42" fmla="*/ 2614691 w 4183505"/>
              <a:gd name="connsiteY42" fmla="*/ 114875 h 4835031"/>
              <a:gd name="connsiteX43" fmla="*/ 1589389 w 4183505"/>
              <a:gd name="connsiteY43" fmla="*/ 114875 h 4835031"/>
              <a:gd name="connsiteX44" fmla="*/ 1510520 w 4183505"/>
              <a:gd name="connsiteY44" fmla="*/ 108017 h 4835031"/>
              <a:gd name="connsiteX45" fmla="*/ 1462512 w 4183505"/>
              <a:gd name="connsiteY45" fmla="*/ 111446 h 4835031"/>
              <a:gd name="connsiteX46" fmla="*/ 1455654 w 4183505"/>
              <a:gd name="connsiteY46" fmla="*/ 114875 h 4835031"/>
              <a:gd name="connsiteX47" fmla="*/ 1448796 w 4183505"/>
              <a:gd name="connsiteY47" fmla="*/ 114875 h 4835031"/>
              <a:gd name="connsiteX48" fmla="*/ 1435079 w 4183505"/>
              <a:gd name="connsiteY48" fmla="*/ 114875 h 4835031"/>
              <a:gd name="connsiteX49" fmla="*/ 1404218 w 4183505"/>
              <a:gd name="connsiteY49" fmla="*/ 121733 h 4835031"/>
              <a:gd name="connsiteX50" fmla="*/ 1404218 w 4183505"/>
              <a:gd name="connsiteY50" fmla="*/ 121733 h 483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183505" h="4835031">
                <a:moveTo>
                  <a:pt x="3766869" y="4826458"/>
                </a:moveTo>
                <a:lnTo>
                  <a:pt x="440640" y="4826458"/>
                </a:lnTo>
                <a:cubicBezTo>
                  <a:pt x="200602" y="4826458"/>
                  <a:pt x="25718" y="4689294"/>
                  <a:pt x="25718" y="4500694"/>
                </a:cubicBezTo>
                <a:cubicBezTo>
                  <a:pt x="25718" y="4325810"/>
                  <a:pt x="101159" y="4209220"/>
                  <a:pt x="111446" y="4192075"/>
                </a:cubicBezTo>
                <a:lnTo>
                  <a:pt x="1469370" y="1863716"/>
                </a:lnTo>
                <a:lnTo>
                  <a:pt x="1469370" y="354912"/>
                </a:lnTo>
                <a:cubicBezTo>
                  <a:pt x="1345923" y="228035"/>
                  <a:pt x="1301344" y="145737"/>
                  <a:pt x="1325348" y="87442"/>
                </a:cubicBezTo>
                <a:cubicBezTo>
                  <a:pt x="1335636" y="66867"/>
                  <a:pt x="1359639" y="32576"/>
                  <a:pt x="1431650" y="32576"/>
                </a:cubicBezTo>
                <a:cubicBezTo>
                  <a:pt x="1438509" y="32576"/>
                  <a:pt x="1441938" y="32576"/>
                  <a:pt x="1445367" y="32576"/>
                </a:cubicBezTo>
                <a:cubicBezTo>
                  <a:pt x="1462512" y="29147"/>
                  <a:pt x="1486516" y="25718"/>
                  <a:pt x="1510520" y="25718"/>
                </a:cubicBezTo>
                <a:cubicBezTo>
                  <a:pt x="1548240" y="25718"/>
                  <a:pt x="1585960" y="29147"/>
                  <a:pt x="1599676" y="32576"/>
                </a:cubicBezTo>
                <a:lnTo>
                  <a:pt x="2611262" y="32576"/>
                </a:lnTo>
                <a:cubicBezTo>
                  <a:pt x="2621549" y="32576"/>
                  <a:pt x="2659269" y="25718"/>
                  <a:pt x="2700418" y="25718"/>
                </a:cubicBezTo>
                <a:cubicBezTo>
                  <a:pt x="2724422" y="25718"/>
                  <a:pt x="2744997" y="29147"/>
                  <a:pt x="2762142" y="32576"/>
                </a:cubicBezTo>
                <a:cubicBezTo>
                  <a:pt x="2765571" y="32576"/>
                  <a:pt x="2772429" y="32576"/>
                  <a:pt x="2775858" y="32576"/>
                </a:cubicBezTo>
                <a:cubicBezTo>
                  <a:pt x="2847870" y="32576"/>
                  <a:pt x="2871873" y="66867"/>
                  <a:pt x="2882161" y="87442"/>
                </a:cubicBezTo>
                <a:cubicBezTo>
                  <a:pt x="2906164" y="145737"/>
                  <a:pt x="2861586" y="228035"/>
                  <a:pt x="2738138" y="354912"/>
                </a:cubicBezTo>
                <a:lnTo>
                  <a:pt x="2738138" y="1863716"/>
                </a:lnTo>
                <a:lnTo>
                  <a:pt x="4096063" y="4192075"/>
                </a:lnTo>
                <a:cubicBezTo>
                  <a:pt x="4109779" y="4209220"/>
                  <a:pt x="4181790" y="4322381"/>
                  <a:pt x="4181790" y="4500694"/>
                </a:cubicBezTo>
                <a:cubicBezTo>
                  <a:pt x="4181790" y="4689294"/>
                  <a:pt x="4006906" y="4826458"/>
                  <a:pt x="3766869" y="4826458"/>
                </a:cubicBezTo>
                <a:close/>
                <a:moveTo>
                  <a:pt x="1404218" y="121733"/>
                </a:moveTo>
                <a:cubicBezTo>
                  <a:pt x="1404218" y="121733"/>
                  <a:pt x="1400788" y="166311"/>
                  <a:pt x="1541382" y="306904"/>
                </a:cubicBezTo>
                <a:lnTo>
                  <a:pt x="1555098" y="320621"/>
                </a:lnTo>
                <a:lnTo>
                  <a:pt x="1555098" y="1887720"/>
                </a:lnTo>
                <a:lnTo>
                  <a:pt x="183457" y="4243511"/>
                </a:lnTo>
                <a:cubicBezTo>
                  <a:pt x="183457" y="4243511"/>
                  <a:pt x="111446" y="4346384"/>
                  <a:pt x="111446" y="4504123"/>
                </a:cubicBezTo>
                <a:cubicBezTo>
                  <a:pt x="111446" y="4672149"/>
                  <a:pt x="282901" y="4747589"/>
                  <a:pt x="440640" y="4747589"/>
                </a:cubicBezTo>
                <a:lnTo>
                  <a:pt x="3766869" y="4747589"/>
                </a:lnTo>
                <a:cubicBezTo>
                  <a:pt x="3924608" y="4747589"/>
                  <a:pt x="4096063" y="4672149"/>
                  <a:pt x="4096063" y="4504123"/>
                </a:cubicBezTo>
                <a:cubicBezTo>
                  <a:pt x="4096063" y="4346384"/>
                  <a:pt x="4024052" y="4246941"/>
                  <a:pt x="4024052" y="4243511"/>
                </a:cubicBezTo>
                <a:lnTo>
                  <a:pt x="4020623" y="4240082"/>
                </a:lnTo>
                <a:lnTo>
                  <a:pt x="2652411" y="1887720"/>
                </a:lnTo>
                <a:lnTo>
                  <a:pt x="2652411" y="320621"/>
                </a:lnTo>
                <a:lnTo>
                  <a:pt x="2666127" y="306904"/>
                </a:lnTo>
                <a:cubicBezTo>
                  <a:pt x="2813579" y="159453"/>
                  <a:pt x="2803291" y="118304"/>
                  <a:pt x="2803291" y="118304"/>
                </a:cubicBezTo>
                <a:cubicBezTo>
                  <a:pt x="2803291" y="118304"/>
                  <a:pt x="2793004" y="114875"/>
                  <a:pt x="2775858" y="114875"/>
                </a:cubicBezTo>
                <a:cubicBezTo>
                  <a:pt x="2769000" y="114875"/>
                  <a:pt x="2765571" y="114875"/>
                  <a:pt x="2762142" y="114875"/>
                </a:cubicBezTo>
                <a:lnTo>
                  <a:pt x="2755284" y="114875"/>
                </a:lnTo>
                <a:lnTo>
                  <a:pt x="2748426" y="111446"/>
                </a:lnTo>
                <a:cubicBezTo>
                  <a:pt x="2741567" y="108017"/>
                  <a:pt x="2724422" y="108017"/>
                  <a:pt x="2700418" y="108017"/>
                </a:cubicBezTo>
                <a:cubicBezTo>
                  <a:pt x="2662698" y="108017"/>
                  <a:pt x="2621549" y="114875"/>
                  <a:pt x="2621549" y="114875"/>
                </a:cubicBezTo>
                <a:lnTo>
                  <a:pt x="2614691" y="114875"/>
                </a:lnTo>
                <a:lnTo>
                  <a:pt x="1589389" y="114875"/>
                </a:lnTo>
                <a:cubicBezTo>
                  <a:pt x="1589389" y="114875"/>
                  <a:pt x="1551669" y="108017"/>
                  <a:pt x="1510520" y="108017"/>
                </a:cubicBezTo>
                <a:cubicBezTo>
                  <a:pt x="1483087" y="108017"/>
                  <a:pt x="1469370" y="111446"/>
                  <a:pt x="1462512" y="111446"/>
                </a:cubicBezTo>
                <a:lnTo>
                  <a:pt x="1455654" y="114875"/>
                </a:lnTo>
                <a:lnTo>
                  <a:pt x="1448796" y="114875"/>
                </a:lnTo>
                <a:cubicBezTo>
                  <a:pt x="1445367" y="114875"/>
                  <a:pt x="1441938" y="114875"/>
                  <a:pt x="1435079" y="114875"/>
                </a:cubicBezTo>
                <a:cubicBezTo>
                  <a:pt x="1414505" y="114875"/>
                  <a:pt x="1404218" y="118304"/>
                  <a:pt x="1404218" y="121733"/>
                </a:cubicBezTo>
                <a:lnTo>
                  <a:pt x="1404218" y="121733"/>
                </a:lnTo>
                <a:close/>
              </a:path>
            </a:pathLst>
          </a:custGeom>
          <a:solidFill>
            <a:srgbClr val="30495C"/>
          </a:solidFill>
          <a:ln w="9525" cap="flat">
            <a:noFill/>
            <a:prstDash val="solid"/>
            <a:miter/>
          </a:ln>
        </p:spPr>
        <p:txBody>
          <a:bodyPr rtlCol="0" anchor="ctr"/>
          <a:lstStyle/>
          <a:p>
            <a:endParaRPr lang="en-US" sz="7198" dirty="0">
              <a:solidFill>
                <a:schemeClr val="tx1">
                  <a:lumMod val="75000"/>
                  <a:lumOff val="25000"/>
                </a:schemeClr>
              </a:solidFill>
              <a:latin typeface="Open Sans Light" panose="020B0306030504020204" pitchFamily="34" charset="0"/>
            </a:endParaRPr>
          </a:p>
        </p:txBody>
      </p:sp>
      <p:cxnSp>
        <p:nvCxnSpPr>
          <p:cNvPr id="7" name="Straight Connector 6">
            <a:extLst>
              <a:ext uri="{FF2B5EF4-FFF2-40B4-BE49-F238E27FC236}">
                <a16:creationId xmlns:a16="http://schemas.microsoft.com/office/drawing/2014/main" id="{07554392-3778-2941-9BDD-131BD93910E6}"/>
              </a:ext>
            </a:extLst>
          </p:cNvPr>
          <p:cNvCxnSpPr/>
          <p:nvPr/>
        </p:nvCxnSpPr>
        <p:spPr>
          <a:xfrm flipH="1" flipV="1">
            <a:off x="8898161" y="5714880"/>
            <a:ext cx="1522519" cy="1269257"/>
          </a:xfrm>
          <a:prstGeom prst="line">
            <a:avLst/>
          </a:prstGeom>
          <a:ln w="38100" cap="rnd">
            <a:solidFill>
              <a:schemeClr val="bg1">
                <a:lumMod val="75000"/>
              </a:schemeClr>
            </a:solidFill>
            <a:prstDash val="dash"/>
            <a:round/>
            <a:headEnd type="oval"/>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B4F06C97-7DFA-A743-AEA2-C9BB5F6E2CA3}"/>
              </a:ext>
            </a:extLst>
          </p:cNvPr>
          <p:cNvCxnSpPr/>
          <p:nvPr/>
        </p:nvCxnSpPr>
        <p:spPr>
          <a:xfrm flipH="1">
            <a:off x="5869424" y="5718084"/>
            <a:ext cx="3043242" cy="0"/>
          </a:xfrm>
          <a:prstGeom prst="straightConnector1">
            <a:avLst/>
          </a:prstGeom>
          <a:ln w="38100" cap="rnd">
            <a:solidFill>
              <a:schemeClr val="bg1">
                <a:lumMod val="75000"/>
              </a:schemeClr>
            </a:solidFill>
            <a:prstDash val="dash"/>
            <a:round/>
            <a:tailEnd type="diamond"/>
          </a:ln>
        </p:spPr>
        <p:style>
          <a:lnRef idx="1">
            <a:schemeClr val="accent1"/>
          </a:lnRef>
          <a:fillRef idx="0">
            <a:schemeClr val="accent1"/>
          </a:fillRef>
          <a:effectRef idx="0">
            <a:schemeClr val="accent1"/>
          </a:effectRef>
          <a:fontRef idx="minor">
            <a:schemeClr val="tx1"/>
          </a:fontRef>
        </p:style>
      </p:cxnSp>
      <p:sp>
        <p:nvSpPr>
          <p:cNvPr id="11" name="Block Arc 10">
            <a:extLst>
              <a:ext uri="{FF2B5EF4-FFF2-40B4-BE49-F238E27FC236}">
                <a16:creationId xmlns:a16="http://schemas.microsoft.com/office/drawing/2014/main" id="{F29DDAE5-C371-B345-93A6-8D1166940BBC}"/>
              </a:ext>
            </a:extLst>
          </p:cNvPr>
          <p:cNvSpPr/>
          <p:nvPr/>
        </p:nvSpPr>
        <p:spPr>
          <a:xfrm flipH="1">
            <a:off x="3779324" y="4597861"/>
            <a:ext cx="2234038" cy="2234038"/>
          </a:xfrm>
          <a:prstGeom prst="blockArc">
            <a:avLst>
              <a:gd name="adj1" fmla="val 21138547"/>
              <a:gd name="adj2" fmla="val 18688783"/>
              <a:gd name="adj3" fmla="val 1662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13" name="Rectangle 12">
            <a:extLst>
              <a:ext uri="{FF2B5EF4-FFF2-40B4-BE49-F238E27FC236}">
                <a16:creationId xmlns:a16="http://schemas.microsoft.com/office/drawing/2014/main" id="{F1920E24-936D-FD44-AF2F-35AF22F99042}"/>
              </a:ext>
            </a:extLst>
          </p:cNvPr>
          <p:cNvSpPr/>
          <p:nvPr/>
        </p:nvSpPr>
        <p:spPr>
          <a:xfrm>
            <a:off x="13319377" y="7496942"/>
            <a:ext cx="3916316" cy="31893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14" name="Freeform: Shape 41">
            <a:extLst>
              <a:ext uri="{FF2B5EF4-FFF2-40B4-BE49-F238E27FC236}">
                <a16:creationId xmlns:a16="http://schemas.microsoft.com/office/drawing/2014/main" id="{ED1063BD-AE21-5B4A-937B-D69704DC3233}"/>
              </a:ext>
            </a:extLst>
          </p:cNvPr>
          <p:cNvSpPr/>
          <p:nvPr/>
        </p:nvSpPr>
        <p:spPr>
          <a:xfrm>
            <a:off x="13073903" y="5557343"/>
            <a:ext cx="4371301" cy="5242067"/>
          </a:xfrm>
          <a:custGeom>
            <a:avLst/>
            <a:gdLst>
              <a:gd name="connsiteX0" fmla="*/ 0 w 3044570"/>
              <a:gd name="connsiteY0" fmla="*/ 0 h 3651049"/>
              <a:gd name="connsiteX1" fmla="*/ 3044570 w 3044570"/>
              <a:gd name="connsiteY1" fmla="*/ 0 h 3651049"/>
              <a:gd name="connsiteX2" fmla="*/ 3044570 w 3044570"/>
              <a:gd name="connsiteY2" fmla="*/ 3651049 h 3651049"/>
              <a:gd name="connsiteX3" fmla="*/ 0 w 3044570"/>
              <a:gd name="connsiteY3" fmla="*/ 3651049 h 3651049"/>
              <a:gd name="connsiteX4" fmla="*/ 0 w 3044570"/>
              <a:gd name="connsiteY4" fmla="*/ 0 h 3651049"/>
              <a:gd name="connsiteX5" fmla="*/ 1284770 w 3044570"/>
              <a:gd name="connsiteY5" fmla="*/ 363480 h 3651049"/>
              <a:gd name="connsiteX6" fmla="*/ 1284770 w 3044570"/>
              <a:gd name="connsiteY6" fmla="*/ 1503118 h 3651049"/>
              <a:gd name="connsiteX7" fmla="*/ 365706 w 3044570"/>
              <a:gd name="connsiteY7" fmla="*/ 3004090 h 3651049"/>
              <a:gd name="connsiteX8" fmla="*/ 537734 w 3044570"/>
              <a:gd name="connsiteY8" fmla="*/ 3287569 h 3651049"/>
              <a:gd name="connsiteX9" fmla="*/ 2506837 w 3044570"/>
              <a:gd name="connsiteY9" fmla="*/ 3287569 h 3651049"/>
              <a:gd name="connsiteX10" fmla="*/ 2678865 w 3044570"/>
              <a:gd name="connsiteY10" fmla="*/ 3004090 h 3651049"/>
              <a:gd name="connsiteX11" fmla="*/ 1764464 w 3044570"/>
              <a:gd name="connsiteY11" fmla="*/ 1510733 h 3651049"/>
              <a:gd name="connsiteX12" fmla="*/ 1764464 w 3044570"/>
              <a:gd name="connsiteY12" fmla="*/ 363480 h 3651049"/>
              <a:gd name="connsiteX13" fmla="*/ 1284770 w 3044570"/>
              <a:gd name="connsiteY13" fmla="*/ 363480 h 365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44570" h="3651049">
                <a:moveTo>
                  <a:pt x="0" y="0"/>
                </a:moveTo>
                <a:lnTo>
                  <a:pt x="3044570" y="0"/>
                </a:lnTo>
                <a:lnTo>
                  <a:pt x="3044570" y="3651049"/>
                </a:lnTo>
                <a:lnTo>
                  <a:pt x="0" y="3651049"/>
                </a:lnTo>
                <a:lnTo>
                  <a:pt x="0" y="0"/>
                </a:lnTo>
                <a:close/>
                <a:moveTo>
                  <a:pt x="1284770" y="363480"/>
                </a:moveTo>
                <a:lnTo>
                  <a:pt x="1284770" y="1503118"/>
                </a:lnTo>
                <a:lnTo>
                  <a:pt x="365706" y="3004090"/>
                </a:lnTo>
                <a:cubicBezTo>
                  <a:pt x="288908" y="3128474"/>
                  <a:pt x="384138" y="3284676"/>
                  <a:pt x="537734" y="3287569"/>
                </a:cubicBezTo>
                <a:lnTo>
                  <a:pt x="2506837" y="3287569"/>
                </a:lnTo>
                <a:cubicBezTo>
                  <a:pt x="2660433" y="3287569"/>
                  <a:pt x="2755662" y="3128474"/>
                  <a:pt x="2678865" y="3004090"/>
                </a:cubicBezTo>
                <a:lnTo>
                  <a:pt x="1764464" y="1510733"/>
                </a:lnTo>
                <a:lnTo>
                  <a:pt x="1764464" y="363480"/>
                </a:lnTo>
                <a:lnTo>
                  <a:pt x="1284770" y="36348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15" name="Freeform: Shape 42">
            <a:extLst>
              <a:ext uri="{FF2B5EF4-FFF2-40B4-BE49-F238E27FC236}">
                <a16:creationId xmlns:a16="http://schemas.microsoft.com/office/drawing/2014/main" id="{272CF985-0DFD-6F46-876E-794F29508DE4}"/>
              </a:ext>
            </a:extLst>
          </p:cNvPr>
          <p:cNvSpPr/>
          <p:nvPr/>
        </p:nvSpPr>
        <p:spPr>
          <a:xfrm>
            <a:off x="13163674" y="5712617"/>
            <a:ext cx="4192118" cy="4844988"/>
          </a:xfrm>
          <a:custGeom>
            <a:avLst/>
            <a:gdLst>
              <a:gd name="connsiteX0" fmla="*/ 3766869 w 4183505"/>
              <a:gd name="connsiteY0" fmla="*/ 4826458 h 4835031"/>
              <a:gd name="connsiteX1" fmla="*/ 440640 w 4183505"/>
              <a:gd name="connsiteY1" fmla="*/ 4826458 h 4835031"/>
              <a:gd name="connsiteX2" fmla="*/ 25718 w 4183505"/>
              <a:gd name="connsiteY2" fmla="*/ 4500694 h 4835031"/>
              <a:gd name="connsiteX3" fmla="*/ 111446 w 4183505"/>
              <a:gd name="connsiteY3" fmla="*/ 4192075 h 4835031"/>
              <a:gd name="connsiteX4" fmla="*/ 1469370 w 4183505"/>
              <a:gd name="connsiteY4" fmla="*/ 1863716 h 4835031"/>
              <a:gd name="connsiteX5" fmla="*/ 1469370 w 4183505"/>
              <a:gd name="connsiteY5" fmla="*/ 354912 h 4835031"/>
              <a:gd name="connsiteX6" fmla="*/ 1325348 w 4183505"/>
              <a:gd name="connsiteY6" fmla="*/ 87442 h 4835031"/>
              <a:gd name="connsiteX7" fmla="*/ 1431650 w 4183505"/>
              <a:gd name="connsiteY7" fmla="*/ 32576 h 4835031"/>
              <a:gd name="connsiteX8" fmla="*/ 1445367 w 4183505"/>
              <a:gd name="connsiteY8" fmla="*/ 32576 h 4835031"/>
              <a:gd name="connsiteX9" fmla="*/ 1510520 w 4183505"/>
              <a:gd name="connsiteY9" fmla="*/ 25718 h 4835031"/>
              <a:gd name="connsiteX10" fmla="*/ 1599676 w 4183505"/>
              <a:gd name="connsiteY10" fmla="*/ 32576 h 4835031"/>
              <a:gd name="connsiteX11" fmla="*/ 2611262 w 4183505"/>
              <a:gd name="connsiteY11" fmla="*/ 32576 h 4835031"/>
              <a:gd name="connsiteX12" fmla="*/ 2700418 w 4183505"/>
              <a:gd name="connsiteY12" fmla="*/ 25718 h 4835031"/>
              <a:gd name="connsiteX13" fmla="*/ 2762142 w 4183505"/>
              <a:gd name="connsiteY13" fmla="*/ 32576 h 4835031"/>
              <a:gd name="connsiteX14" fmla="*/ 2775858 w 4183505"/>
              <a:gd name="connsiteY14" fmla="*/ 32576 h 4835031"/>
              <a:gd name="connsiteX15" fmla="*/ 2882161 w 4183505"/>
              <a:gd name="connsiteY15" fmla="*/ 87442 h 4835031"/>
              <a:gd name="connsiteX16" fmla="*/ 2738138 w 4183505"/>
              <a:gd name="connsiteY16" fmla="*/ 354912 h 4835031"/>
              <a:gd name="connsiteX17" fmla="*/ 2738138 w 4183505"/>
              <a:gd name="connsiteY17" fmla="*/ 1863716 h 4835031"/>
              <a:gd name="connsiteX18" fmla="*/ 4096063 w 4183505"/>
              <a:gd name="connsiteY18" fmla="*/ 4192075 h 4835031"/>
              <a:gd name="connsiteX19" fmla="*/ 4181790 w 4183505"/>
              <a:gd name="connsiteY19" fmla="*/ 4500694 h 4835031"/>
              <a:gd name="connsiteX20" fmla="*/ 3766869 w 4183505"/>
              <a:gd name="connsiteY20" fmla="*/ 4826458 h 4835031"/>
              <a:gd name="connsiteX21" fmla="*/ 1404218 w 4183505"/>
              <a:gd name="connsiteY21" fmla="*/ 121733 h 4835031"/>
              <a:gd name="connsiteX22" fmla="*/ 1541382 w 4183505"/>
              <a:gd name="connsiteY22" fmla="*/ 306904 h 4835031"/>
              <a:gd name="connsiteX23" fmla="*/ 1555098 w 4183505"/>
              <a:gd name="connsiteY23" fmla="*/ 320621 h 4835031"/>
              <a:gd name="connsiteX24" fmla="*/ 1555098 w 4183505"/>
              <a:gd name="connsiteY24" fmla="*/ 1887720 h 4835031"/>
              <a:gd name="connsiteX25" fmla="*/ 183457 w 4183505"/>
              <a:gd name="connsiteY25" fmla="*/ 4243511 h 4835031"/>
              <a:gd name="connsiteX26" fmla="*/ 111446 w 4183505"/>
              <a:gd name="connsiteY26" fmla="*/ 4504123 h 4835031"/>
              <a:gd name="connsiteX27" fmla="*/ 440640 w 4183505"/>
              <a:gd name="connsiteY27" fmla="*/ 4747589 h 4835031"/>
              <a:gd name="connsiteX28" fmla="*/ 3766869 w 4183505"/>
              <a:gd name="connsiteY28" fmla="*/ 4747589 h 4835031"/>
              <a:gd name="connsiteX29" fmla="*/ 4096063 w 4183505"/>
              <a:gd name="connsiteY29" fmla="*/ 4504123 h 4835031"/>
              <a:gd name="connsiteX30" fmla="*/ 4024052 w 4183505"/>
              <a:gd name="connsiteY30" fmla="*/ 4243511 h 4835031"/>
              <a:gd name="connsiteX31" fmla="*/ 4020623 w 4183505"/>
              <a:gd name="connsiteY31" fmla="*/ 4240082 h 4835031"/>
              <a:gd name="connsiteX32" fmla="*/ 2652411 w 4183505"/>
              <a:gd name="connsiteY32" fmla="*/ 1887720 h 4835031"/>
              <a:gd name="connsiteX33" fmla="*/ 2652411 w 4183505"/>
              <a:gd name="connsiteY33" fmla="*/ 320621 h 4835031"/>
              <a:gd name="connsiteX34" fmla="*/ 2666127 w 4183505"/>
              <a:gd name="connsiteY34" fmla="*/ 306904 h 4835031"/>
              <a:gd name="connsiteX35" fmla="*/ 2803291 w 4183505"/>
              <a:gd name="connsiteY35" fmla="*/ 118304 h 4835031"/>
              <a:gd name="connsiteX36" fmla="*/ 2775858 w 4183505"/>
              <a:gd name="connsiteY36" fmla="*/ 114875 h 4835031"/>
              <a:gd name="connsiteX37" fmla="*/ 2762142 w 4183505"/>
              <a:gd name="connsiteY37" fmla="*/ 114875 h 4835031"/>
              <a:gd name="connsiteX38" fmla="*/ 2755284 w 4183505"/>
              <a:gd name="connsiteY38" fmla="*/ 114875 h 4835031"/>
              <a:gd name="connsiteX39" fmla="*/ 2748426 w 4183505"/>
              <a:gd name="connsiteY39" fmla="*/ 111446 h 4835031"/>
              <a:gd name="connsiteX40" fmla="*/ 2700418 w 4183505"/>
              <a:gd name="connsiteY40" fmla="*/ 108017 h 4835031"/>
              <a:gd name="connsiteX41" fmla="*/ 2621549 w 4183505"/>
              <a:gd name="connsiteY41" fmla="*/ 114875 h 4835031"/>
              <a:gd name="connsiteX42" fmla="*/ 2614691 w 4183505"/>
              <a:gd name="connsiteY42" fmla="*/ 114875 h 4835031"/>
              <a:gd name="connsiteX43" fmla="*/ 1589389 w 4183505"/>
              <a:gd name="connsiteY43" fmla="*/ 114875 h 4835031"/>
              <a:gd name="connsiteX44" fmla="*/ 1510520 w 4183505"/>
              <a:gd name="connsiteY44" fmla="*/ 108017 h 4835031"/>
              <a:gd name="connsiteX45" fmla="*/ 1462512 w 4183505"/>
              <a:gd name="connsiteY45" fmla="*/ 111446 h 4835031"/>
              <a:gd name="connsiteX46" fmla="*/ 1455654 w 4183505"/>
              <a:gd name="connsiteY46" fmla="*/ 114875 h 4835031"/>
              <a:gd name="connsiteX47" fmla="*/ 1448796 w 4183505"/>
              <a:gd name="connsiteY47" fmla="*/ 114875 h 4835031"/>
              <a:gd name="connsiteX48" fmla="*/ 1435079 w 4183505"/>
              <a:gd name="connsiteY48" fmla="*/ 114875 h 4835031"/>
              <a:gd name="connsiteX49" fmla="*/ 1404218 w 4183505"/>
              <a:gd name="connsiteY49" fmla="*/ 121733 h 4835031"/>
              <a:gd name="connsiteX50" fmla="*/ 1404218 w 4183505"/>
              <a:gd name="connsiteY50" fmla="*/ 121733 h 483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183505" h="4835031">
                <a:moveTo>
                  <a:pt x="3766869" y="4826458"/>
                </a:moveTo>
                <a:lnTo>
                  <a:pt x="440640" y="4826458"/>
                </a:lnTo>
                <a:cubicBezTo>
                  <a:pt x="200602" y="4826458"/>
                  <a:pt x="25718" y="4689294"/>
                  <a:pt x="25718" y="4500694"/>
                </a:cubicBezTo>
                <a:cubicBezTo>
                  <a:pt x="25718" y="4325810"/>
                  <a:pt x="101159" y="4209220"/>
                  <a:pt x="111446" y="4192075"/>
                </a:cubicBezTo>
                <a:lnTo>
                  <a:pt x="1469370" y="1863716"/>
                </a:lnTo>
                <a:lnTo>
                  <a:pt x="1469370" y="354912"/>
                </a:lnTo>
                <a:cubicBezTo>
                  <a:pt x="1345923" y="228035"/>
                  <a:pt x="1301344" y="145737"/>
                  <a:pt x="1325348" y="87442"/>
                </a:cubicBezTo>
                <a:cubicBezTo>
                  <a:pt x="1335636" y="66867"/>
                  <a:pt x="1359639" y="32576"/>
                  <a:pt x="1431650" y="32576"/>
                </a:cubicBezTo>
                <a:cubicBezTo>
                  <a:pt x="1438509" y="32576"/>
                  <a:pt x="1441938" y="32576"/>
                  <a:pt x="1445367" y="32576"/>
                </a:cubicBezTo>
                <a:cubicBezTo>
                  <a:pt x="1462512" y="29147"/>
                  <a:pt x="1486516" y="25718"/>
                  <a:pt x="1510520" y="25718"/>
                </a:cubicBezTo>
                <a:cubicBezTo>
                  <a:pt x="1548240" y="25718"/>
                  <a:pt x="1585960" y="29147"/>
                  <a:pt x="1599676" y="32576"/>
                </a:cubicBezTo>
                <a:lnTo>
                  <a:pt x="2611262" y="32576"/>
                </a:lnTo>
                <a:cubicBezTo>
                  <a:pt x="2621549" y="32576"/>
                  <a:pt x="2659269" y="25718"/>
                  <a:pt x="2700418" y="25718"/>
                </a:cubicBezTo>
                <a:cubicBezTo>
                  <a:pt x="2724422" y="25718"/>
                  <a:pt x="2744997" y="29147"/>
                  <a:pt x="2762142" y="32576"/>
                </a:cubicBezTo>
                <a:cubicBezTo>
                  <a:pt x="2765571" y="32576"/>
                  <a:pt x="2772429" y="32576"/>
                  <a:pt x="2775858" y="32576"/>
                </a:cubicBezTo>
                <a:cubicBezTo>
                  <a:pt x="2847870" y="32576"/>
                  <a:pt x="2871873" y="66867"/>
                  <a:pt x="2882161" y="87442"/>
                </a:cubicBezTo>
                <a:cubicBezTo>
                  <a:pt x="2906164" y="145737"/>
                  <a:pt x="2861586" y="228035"/>
                  <a:pt x="2738138" y="354912"/>
                </a:cubicBezTo>
                <a:lnTo>
                  <a:pt x="2738138" y="1863716"/>
                </a:lnTo>
                <a:lnTo>
                  <a:pt x="4096063" y="4192075"/>
                </a:lnTo>
                <a:cubicBezTo>
                  <a:pt x="4109779" y="4209220"/>
                  <a:pt x="4181790" y="4322381"/>
                  <a:pt x="4181790" y="4500694"/>
                </a:cubicBezTo>
                <a:cubicBezTo>
                  <a:pt x="4181790" y="4689294"/>
                  <a:pt x="4006906" y="4826458"/>
                  <a:pt x="3766869" y="4826458"/>
                </a:cubicBezTo>
                <a:close/>
                <a:moveTo>
                  <a:pt x="1404218" y="121733"/>
                </a:moveTo>
                <a:cubicBezTo>
                  <a:pt x="1404218" y="121733"/>
                  <a:pt x="1400788" y="166311"/>
                  <a:pt x="1541382" y="306904"/>
                </a:cubicBezTo>
                <a:lnTo>
                  <a:pt x="1555098" y="320621"/>
                </a:lnTo>
                <a:lnTo>
                  <a:pt x="1555098" y="1887720"/>
                </a:lnTo>
                <a:lnTo>
                  <a:pt x="183457" y="4243511"/>
                </a:lnTo>
                <a:cubicBezTo>
                  <a:pt x="183457" y="4243511"/>
                  <a:pt x="111446" y="4346384"/>
                  <a:pt x="111446" y="4504123"/>
                </a:cubicBezTo>
                <a:cubicBezTo>
                  <a:pt x="111446" y="4672149"/>
                  <a:pt x="282901" y="4747589"/>
                  <a:pt x="440640" y="4747589"/>
                </a:cubicBezTo>
                <a:lnTo>
                  <a:pt x="3766869" y="4747589"/>
                </a:lnTo>
                <a:cubicBezTo>
                  <a:pt x="3924608" y="4747589"/>
                  <a:pt x="4096063" y="4672149"/>
                  <a:pt x="4096063" y="4504123"/>
                </a:cubicBezTo>
                <a:cubicBezTo>
                  <a:pt x="4096063" y="4346384"/>
                  <a:pt x="4024052" y="4246941"/>
                  <a:pt x="4024052" y="4243511"/>
                </a:cubicBezTo>
                <a:lnTo>
                  <a:pt x="4020623" y="4240082"/>
                </a:lnTo>
                <a:lnTo>
                  <a:pt x="2652411" y="1887720"/>
                </a:lnTo>
                <a:lnTo>
                  <a:pt x="2652411" y="320621"/>
                </a:lnTo>
                <a:lnTo>
                  <a:pt x="2666127" y="306904"/>
                </a:lnTo>
                <a:cubicBezTo>
                  <a:pt x="2813579" y="159453"/>
                  <a:pt x="2803291" y="118304"/>
                  <a:pt x="2803291" y="118304"/>
                </a:cubicBezTo>
                <a:cubicBezTo>
                  <a:pt x="2803291" y="118304"/>
                  <a:pt x="2793004" y="114875"/>
                  <a:pt x="2775858" y="114875"/>
                </a:cubicBezTo>
                <a:cubicBezTo>
                  <a:pt x="2769000" y="114875"/>
                  <a:pt x="2765571" y="114875"/>
                  <a:pt x="2762142" y="114875"/>
                </a:cubicBezTo>
                <a:lnTo>
                  <a:pt x="2755284" y="114875"/>
                </a:lnTo>
                <a:lnTo>
                  <a:pt x="2748426" y="111446"/>
                </a:lnTo>
                <a:cubicBezTo>
                  <a:pt x="2741567" y="108017"/>
                  <a:pt x="2724422" y="108017"/>
                  <a:pt x="2700418" y="108017"/>
                </a:cubicBezTo>
                <a:cubicBezTo>
                  <a:pt x="2662698" y="108017"/>
                  <a:pt x="2621549" y="114875"/>
                  <a:pt x="2621549" y="114875"/>
                </a:cubicBezTo>
                <a:lnTo>
                  <a:pt x="2614691" y="114875"/>
                </a:lnTo>
                <a:lnTo>
                  <a:pt x="1589389" y="114875"/>
                </a:lnTo>
                <a:cubicBezTo>
                  <a:pt x="1589389" y="114875"/>
                  <a:pt x="1551669" y="108017"/>
                  <a:pt x="1510520" y="108017"/>
                </a:cubicBezTo>
                <a:cubicBezTo>
                  <a:pt x="1483087" y="108017"/>
                  <a:pt x="1469370" y="111446"/>
                  <a:pt x="1462512" y="111446"/>
                </a:cubicBezTo>
                <a:lnTo>
                  <a:pt x="1455654" y="114875"/>
                </a:lnTo>
                <a:lnTo>
                  <a:pt x="1448796" y="114875"/>
                </a:lnTo>
                <a:cubicBezTo>
                  <a:pt x="1445367" y="114875"/>
                  <a:pt x="1441938" y="114875"/>
                  <a:pt x="1435079" y="114875"/>
                </a:cubicBezTo>
                <a:cubicBezTo>
                  <a:pt x="1414505" y="114875"/>
                  <a:pt x="1404218" y="118304"/>
                  <a:pt x="1404218" y="121733"/>
                </a:cubicBezTo>
                <a:lnTo>
                  <a:pt x="1404218" y="121733"/>
                </a:lnTo>
                <a:close/>
              </a:path>
            </a:pathLst>
          </a:custGeom>
          <a:solidFill>
            <a:srgbClr val="30495C"/>
          </a:solidFill>
          <a:ln w="9525" cap="flat">
            <a:noFill/>
            <a:prstDash val="solid"/>
            <a:miter/>
          </a:ln>
        </p:spPr>
        <p:txBody>
          <a:bodyPr rtlCol="0" anchor="ctr"/>
          <a:lstStyle/>
          <a:p>
            <a:endParaRPr lang="en-US" sz="7198" dirty="0">
              <a:solidFill>
                <a:schemeClr val="tx1">
                  <a:lumMod val="75000"/>
                  <a:lumOff val="25000"/>
                </a:schemeClr>
              </a:solidFill>
              <a:latin typeface="Open Sans Light" panose="020B0306030504020204" pitchFamily="34" charset="0"/>
            </a:endParaRPr>
          </a:p>
        </p:txBody>
      </p:sp>
      <p:cxnSp>
        <p:nvCxnSpPr>
          <p:cNvPr id="21" name="Straight Connector 20">
            <a:extLst>
              <a:ext uri="{FF2B5EF4-FFF2-40B4-BE49-F238E27FC236}">
                <a16:creationId xmlns:a16="http://schemas.microsoft.com/office/drawing/2014/main" id="{00605A5A-CAF5-E349-8D7E-447AB4093DE3}"/>
              </a:ext>
            </a:extLst>
          </p:cNvPr>
          <p:cNvCxnSpPr/>
          <p:nvPr/>
        </p:nvCxnSpPr>
        <p:spPr>
          <a:xfrm flipV="1">
            <a:off x="15374763" y="4443370"/>
            <a:ext cx="964902" cy="2885368"/>
          </a:xfrm>
          <a:prstGeom prst="line">
            <a:avLst/>
          </a:prstGeom>
          <a:ln w="38100" cap="rnd">
            <a:solidFill>
              <a:schemeClr val="bg1">
                <a:lumMod val="75000"/>
              </a:schemeClr>
            </a:solidFill>
            <a:prstDash val="dash"/>
            <a:round/>
            <a:headEnd type="oval"/>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0DB2E9F-2662-9C40-9004-924EF7715B8A}"/>
              </a:ext>
            </a:extLst>
          </p:cNvPr>
          <p:cNvCxnSpPr/>
          <p:nvPr/>
        </p:nvCxnSpPr>
        <p:spPr>
          <a:xfrm>
            <a:off x="16330473" y="4450653"/>
            <a:ext cx="1928665" cy="0"/>
          </a:xfrm>
          <a:prstGeom prst="straightConnector1">
            <a:avLst/>
          </a:prstGeom>
          <a:ln w="38100" cap="rnd">
            <a:solidFill>
              <a:schemeClr val="bg1">
                <a:lumMod val="75000"/>
              </a:schemeClr>
            </a:solidFill>
            <a:prstDash val="dash"/>
            <a:round/>
            <a:tailEnd type="diamond"/>
          </a:ln>
        </p:spPr>
        <p:style>
          <a:lnRef idx="1">
            <a:schemeClr val="accent1"/>
          </a:lnRef>
          <a:fillRef idx="0">
            <a:schemeClr val="accent1"/>
          </a:fillRef>
          <a:effectRef idx="0">
            <a:schemeClr val="accent1"/>
          </a:effectRef>
          <a:fontRef idx="minor">
            <a:schemeClr val="tx1"/>
          </a:fontRef>
        </p:style>
      </p:cxnSp>
      <p:sp>
        <p:nvSpPr>
          <p:cNvPr id="20" name="Block Arc 19">
            <a:extLst>
              <a:ext uri="{FF2B5EF4-FFF2-40B4-BE49-F238E27FC236}">
                <a16:creationId xmlns:a16="http://schemas.microsoft.com/office/drawing/2014/main" id="{4CBB4CD9-017B-CB44-990E-E566A3D019D9}"/>
              </a:ext>
            </a:extLst>
          </p:cNvPr>
          <p:cNvSpPr/>
          <p:nvPr/>
        </p:nvSpPr>
        <p:spPr>
          <a:xfrm>
            <a:off x="17987243" y="3326351"/>
            <a:ext cx="2234038" cy="2234038"/>
          </a:xfrm>
          <a:prstGeom prst="blockArc">
            <a:avLst>
              <a:gd name="adj1" fmla="val 3456188"/>
              <a:gd name="adj2" fmla="val 18688783"/>
              <a:gd name="adj3" fmla="val 1662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23" name="TextBox 22">
            <a:extLst>
              <a:ext uri="{FF2B5EF4-FFF2-40B4-BE49-F238E27FC236}">
                <a16:creationId xmlns:a16="http://schemas.microsoft.com/office/drawing/2014/main" id="{2CB9676A-BFC8-364B-AC24-FCBAC8C6D176}"/>
              </a:ext>
            </a:extLst>
          </p:cNvPr>
          <p:cNvSpPr txBox="1"/>
          <p:nvPr/>
        </p:nvSpPr>
        <p:spPr>
          <a:xfrm>
            <a:off x="20221281" y="3924542"/>
            <a:ext cx="1912703" cy="1107996"/>
          </a:xfrm>
          <a:prstGeom prst="rect">
            <a:avLst/>
          </a:prstGeom>
          <a:noFill/>
        </p:spPr>
        <p:txBody>
          <a:bodyPr wrap="none" rtlCol="0" anchor="ctr">
            <a:spAutoFit/>
          </a:bodyPr>
          <a:lstStyle/>
          <a:p>
            <a:r>
              <a:rPr lang="en-US" sz="6600" b="1" dirty="0">
                <a:solidFill>
                  <a:schemeClr val="accent2"/>
                </a:solidFill>
                <a:latin typeface="Open Sans" panose="020B0606030504020204" pitchFamily="34" charset="0"/>
                <a:cs typeface="Open Sans" panose="020B0606030504020204" pitchFamily="34" charset="0"/>
              </a:rPr>
              <a:t>75%</a:t>
            </a:r>
          </a:p>
        </p:txBody>
      </p:sp>
      <p:sp>
        <p:nvSpPr>
          <p:cNvPr id="24" name="TextBox 23">
            <a:extLst>
              <a:ext uri="{FF2B5EF4-FFF2-40B4-BE49-F238E27FC236}">
                <a16:creationId xmlns:a16="http://schemas.microsoft.com/office/drawing/2014/main" id="{457F48AA-97A4-FF42-90B4-C7F9390ADC95}"/>
              </a:ext>
            </a:extLst>
          </p:cNvPr>
          <p:cNvSpPr txBox="1"/>
          <p:nvPr/>
        </p:nvSpPr>
        <p:spPr>
          <a:xfrm>
            <a:off x="1767040" y="5158619"/>
            <a:ext cx="1912704" cy="1107996"/>
          </a:xfrm>
          <a:prstGeom prst="rect">
            <a:avLst/>
          </a:prstGeom>
          <a:noFill/>
        </p:spPr>
        <p:txBody>
          <a:bodyPr wrap="none" rtlCol="0" anchor="ctr">
            <a:spAutoFit/>
          </a:bodyPr>
          <a:lstStyle/>
          <a:p>
            <a:pPr algn="r"/>
            <a:r>
              <a:rPr lang="en-US" sz="6600" b="1" dirty="0">
                <a:solidFill>
                  <a:schemeClr val="accent1"/>
                </a:solidFill>
                <a:latin typeface="Open Sans" panose="020B0606030504020204" pitchFamily="34" charset="0"/>
                <a:cs typeface="Open Sans" panose="020B0606030504020204" pitchFamily="34" charset="0"/>
              </a:rPr>
              <a:t>95%</a:t>
            </a:r>
          </a:p>
        </p:txBody>
      </p:sp>
      <p:sp>
        <p:nvSpPr>
          <p:cNvPr id="25" name="Subtitle 2">
            <a:extLst>
              <a:ext uri="{FF2B5EF4-FFF2-40B4-BE49-F238E27FC236}">
                <a16:creationId xmlns:a16="http://schemas.microsoft.com/office/drawing/2014/main" id="{88EC45C0-07C4-E349-B08C-F60D227D76A8}"/>
              </a:ext>
            </a:extLst>
          </p:cNvPr>
          <p:cNvSpPr txBox="1">
            <a:spLocks/>
          </p:cNvSpPr>
          <p:nvPr/>
        </p:nvSpPr>
        <p:spPr>
          <a:xfrm>
            <a:off x="1397135" y="7188592"/>
            <a:ext cx="5324109" cy="385144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Patient Safety Indicators PSIs, developed by the Agency for Healthcare Research and Quality AHRQ, are administrative data-based indicators that identify potential in-hospital patient safety events.</a:t>
            </a:r>
          </a:p>
          <a:p>
            <a:pPr algn="just">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6" name="Subtitle 2">
            <a:extLst>
              <a:ext uri="{FF2B5EF4-FFF2-40B4-BE49-F238E27FC236}">
                <a16:creationId xmlns:a16="http://schemas.microsoft.com/office/drawing/2014/main" id="{E35A7977-6B11-CB44-844B-B761A1B808CB}"/>
              </a:ext>
            </a:extLst>
          </p:cNvPr>
          <p:cNvSpPr txBox="1">
            <a:spLocks/>
          </p:cNvSpPr>
          <p:nvPr/>
        </p:nvSpPr>
        <p:spPr>
          <a:xfrm>
            <a:off x="17726835" y="6043140"/>
            <a:ext cx="5324109"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Death Rate between Virginia and Georgia in-state facilities</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7" name="TextBox 26">
            <a:extLst>
              <a:ext uri="{FF2B5EF4-FFF2-40B4-BE49-F238E27FC236}">
                <a16:creationId xmlns:a16="http://schemas.microsoft.com/office/drawing/2014/main" id="{3D6A273B-662B-8545-B5C4-B19336B58029}"/>
              </a:ext>
            </a:extLst>
          </p:cNvPr>
          <p:cNvSpPr txBox="1"/>
          <p:nvPr/>
        </p:nvSpPr>
        <p:spPr>
          <a:xfrm>
            <a:off x="4059189" y="338317"/>
            <a:ext cx="15375491" cy="3139321"/>
          </a:xfrm>
          <a:prstGeom prst="rect">
            <a:avLst/>
          </a:prstGeom>
          <a:noFill/>
        </p:spPr>
        <p:txBody>
          <a:bodyPr wrap="none" rtlCol="0">
            <a:spAutoFit/>
          </a:bodyPr>
          <a:lstStyle/>
          <a:p>
            <a:pPr algn="ctr"/>
            <a:r>
              <a:rPr lang="en-US" sz="6600" b="1" dirty="0"/>
              <a:t>Comparative Analysis of</a:t>
            </a:r>
          </a:p>
          <a:p>
            <a:pPr algn="ctr"/>
            <a:r>
              <a:rPr lang="en-US" sz="6600" b="1" dirty="0"/>
              <a:t> measures of Veterans Affairs Hospitals </a:t>
            </a:r>
          </a:p>
          <a:p>
            <a:pPr algn="ctr"/>
            <a:r>
              <a:rPr lang="en-US" sz="6600" b="1" dirty="0"/>
              <a:t>between the states of Georgia and Virginia.</a:t>
            </a:r>
          </a:p>
        </p:txBody>
      </p:sp>
      <p:sp>
        <p:nvSpPr>
          <p:cNvPr id="29" name="Subtitle 2">
            <a:extLst>
              <a:ext uri="{FF2B5EF4-FFF2-40B4-BE49-F238E27FC236}">
                <a16:creationId xmlns:a16="http://schemas.microsoft.com/office/drawing/2014/main" id="{3926A14E-04AD-3847-97E6-FFAE310441AB}"/>
              </a:ext>
            </a:extLst>
          </p:cNvPr>
          <p:cNvSpPr txBox="1">
            <a:spLocks/>
          </p:cNvSpPr>
          <p:nvPr/>
        </p:nvSpPr>
        <p:spPr>
          <a:xfrm>
            <a:off x="17481167" y="8104360"/>
            <a:ext cx="5324109"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Re Admission-Rate between Virginia and Georgia in-state facilities</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0" name="Subtitle 2">
            <a:extLst>
              <a:ext uri="{FF2B5EF4-FFF2-40B4-BE49-F238E27FC236}">
                <a16:creationId xmlns:a16="http://schemas.microsoft.com/office/drawing/2014/main" id="{FA6DC09D-DFC3-AC46-94DE-336D424D1054}"/>
              </a:ext>
            </a:extLst>
          </p:cNvPr>
          <p:cNvSpPr txBox="1">
            <a:spLocks/>
          </p:cNvSpPr>
          <p:nvPr/>
        </p:nvSpPr>
        <p:spPr>
          <a:xfrm>
            <a:off x="13571928" y="10752680"/>
            <a:ext cx="10156752" cy="249260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This analysis, presents findings from dataset posted on Homeland Infrastructure Foundation-Level Data (HIFLD). </a:t>
            </a:r>
          </a:p>
          <a:p>
            <a:pPr marL="342900" indent="-342900" algn="just">
              <a:lnSpc>
                <a:spcPts val="3500"/>
              </a:lnSpc>
              <a:buFont typeface="Arial" panose="020B0604020202020204" pitchFamily="34" charset="0"/>
              <a:buChar char="•"/>
            </a:pPr>
            <a:r>
              <a:rPr lang="en-US" sz="2000" dirty="0"/>
              <a:t>Veterans Health Administration Medical Facilities dataset includes Veteran Affairs hospitals, Veteran Affairs Residential Rehabilitation Treatment Programs (RRTP), Veteran Affairs Nursing Home Care Units (NHCU), and more</a:t>
            </a:r>
            <a:r>
              <a:rPr lang="en-US" dirty="0"/>
              <a:t>.</a:t>
            </a:r>
          </a:p>
        </p:txBody>
      </p:sp>
    </p:spTree>
    <p:extLst>
      <p:ext uri="{BB962C8B-B14F-4D97-AF65-F5344CB8AC3E}">
        <p14:creationId xmlns:p14="http://schemas.microsoft.com/office/powerpoint/2010/main" val="1242774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B5F2A7-28C2-2E49-8847-70C48E3AC985}"/>
              </a:ext>
            </a:extLst>
          </p:cNvPr>
          <p:cNvSpPr txBox="1"/>
          <p:nvPr/>
        </p:nvSpPr>
        <p:spPr>
          <a:xfrm>
            <a:off x="1508760" y="580840"/>
            <a:ext cx="20951189" cy="1107996"/>
          </a:xfrm>
          <a:prstGeom prst="rect">
            <a:avLst/>
          </a:prstGeom>
          <a:noFill/>
        </p:spPr>
        <p:txBody>
          <a:bodyPr wrap="square" rtlCol="0">
            <a:spAutoFit/>
          </a:bodyPr>
          <a:lstStyle/>
          <a:p>
            <a:pPr algn="ctr"/>
            <a:r>
              <a:rPr lang="en-US" sz="6600" b="1" dirty="0"/>
              <a:t>Patient Safety Measures </a:t>
            </a:r>
            <a:r>
              <a:rPr lang="en-US" sz="1600" b="1" dirty="0"/>
              <a:t>A Routinely Collected Hospital Data</a:t>
            </a:r>
            <a:endParaRPr lang="en-US" sz="1600" b="1" dirty="0">
              <a:solidFill>
                <a:schemeClr val="tx2"/>
              </a:solidFill>
              <a:latin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A088DA5-FEC8-434E-B23D-2CD3F9D97206}"/>
              </a:ext>
            </a:extLst>
          </p:cNvPr>
          <p:cNvSpPr txBox="1"/>
          <p:nvPr/>
        </p:nvSpPr>
        <p:spPr>
          <a:xfrm>
            <a:off x="5613526" y="1740639"/>
            <a:ext cx="13155524" cy="461665"/>
          </a:xfrm>
          <a:prstGeom prst="rect">
            <a:avLst/>
          </a:prstGeom>
          <a:noFill/>
        </p:spPr>
        <p:txBody>
          <a:bodyPr wrap="none" rtlCol="0">
            <a:spAutoFit/>
          </a:bodyPr>
          <a:lstStyle/>
          <a:p>
            <a:pPr algn="ctr"/>
            <a:r>
              <a:rPr lang="en-US" sz="2400" dirty="0"/>
              <a:t>A potential preventability of the complication, and the ability of the indicator to identify medical error.</a:t>
            </a:r>
            <a:endParaRPr lang="en-US" sz="2200" spc="600" dirty="0">
              <a:solidFill>
                <a:schemeClr val="bg1">
                  <a:lumMod val="65000"/>
                </a:schemeClr>
              </a:solidFill>
              <a:latin typeface="Open Sans Light" panose="020B0306030504020204" pitchFamily="34" charset="0"/>
              <a:cs typeface="Open Sans Light" panose="020B0306030504020204" pitchFamily="34" charset="0"/>
            </a:endParaRPr>
          </a:p>
        </p:txBody>
      </p:sp>
      <p:grpSp>
        <p:nvGrpSpPr>
          <p:cNvPr id="4" name="Graphic 3">
            <a:extLst>
              <a:ext uri="{FF2B5EF4-FFF2-40B4-BE49-F238E27FC236}">
                <a16:creationId xmlns:a16="http://schemas.microsoft.com/office/drawing/2014/main" id="{CE026EFC-C026-1545-806E-18CC8EEF8EA5}"/>
              </a:ext>
            </a:extLst>
          </p:cNvPr>
          <p:cNvGrpSpPr>
            <a:grpSpLocks noChangeAspect="1"/>
          </p:cNvGrpSpPr>
          <p:nvPr/>
        </p:nvGrpSpPr>
        <p:grpSpPr>
          <a:xfrm>
            <a:off x="2935033" y="2696198"/>
            <a:ext cx="2286000" cy="6858004"/>
            <a:chOff x="5922168" y="2912268"/>
            <a:chExt cx="342900" cy="1028700"/>
          </a:xfrm>
        </p:grpSpPr>
        <p:sp>
          <p:nvSpPr>
            <p:cNvPr id="5" name="Freeform: Shape 5">
              <a:extLst>
                <a:ext uri="{FF2B5EF4-FFF2-40B4-BE49-F238E27FC236}">
                  <a16:creationId xmlns:a16="http://schemas.microsoft.com/office/drawing/2014/main" id="{9D17CA45-8829-0342-8396-04078CE69FB3}"/>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tx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8">
              <a:extLst>
                <a:ext uri="{FF2B5EF4-FFF2-40B4-BE49-F238E27FC236}">
                  <a16:creationId xmlns:a16="http://schemas.microsoft.com/office/drawing/2014/main" id="{772B0E4F-D79E-894E-84B4-A5FD946D44D1}"/>
                </a:ext>
              </a:extLst>
            </p:cNvPr>
            <p:cNvSpPr/>
            <p:nvPr/>
          </p:nvSpPr>
          <p:spPr>
            <a:xfrm>
              <a:off x="5988768"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6">
              <a:extLst>
                <a:ext uri="{FF2B5EF4-FFF2-40B4-BE49-F238E27FC236}">
                  <a16:creationId xmlns:a16="http://schemas.microsoft.com/office/drawing/2014/main" id="{2E259EB5-F060-9943-AF70-8AC2172FA1D6}"/>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7">
              <a:extLst>
                <a:ext uri="{FF2B5EF4-FFF2-40B4-BE49-F238E27FC236}">
                  <a16:creationId xmlns:a16="http://schemas.microsoft.com/office/drawing/2014/main" id="{AB5DF418-BC3C-1444-9D1F-5BCDA1D8F520}"/>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9" name="Graphic 3">
            <a:extLst>
              <a:ext uri="{FF2B5EF4-FFF2-40B4-BE49-F238E27FC236}">
                <a16:creationId xmlns:a16="http://schemas.microsoft.com/office/drawing/2014/main" id="{D539074C-7096-4847-A7A1-1CFA089309DB}"/>
              </a:ext>
            </a:extLst>
          </p:cNvPr>
          <p:cNvGrpSpPr>
            <a:grpSpLocks noChangeAspect="1"/>
          </p:cNvGrpSpPr>
          <p:nvPr/>
        </p:nvGrpSpPr>
        <p:grpSpPr>
          <a:xfrm>
            <a:off x="8354726" y="2696198"/>
            <a:ext cx="2286000" cy="6858004"/>
            <a:chOff x="5922168" y="2912268"/>
            <a:chExt cx="342900" cy="1028700"/>
          </a:xfrm>
        </p:grpSpPr>
        <p:sp>
          <p:nvSpPr>
            <p:cNvPr id="10" name="Freeform: Shape 10">
              <a:extLst>
                <a:ext uri="{FF2B5EF4-FFF2-40B4-BE49-F238E27FC236}">
                  <a16:creationId xmlns:a16="http://schemas.microsoft.com/office/drawing/2014/main" id="{429E71D7-C37B-4347-BF8F-94DDDCCB3BF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1">
              <a:extLst>
                <a:ext uri="{FF2B5EF4-FFF2-40B4-BE49-F238E27FC236}">
                  <a16:creationId xmlns:a16="http://schemas.microsoft.com/office/drawing/2014/main" id="{3563E788-90E3-EB4A-BD35-2FF34443B9E2}"/>
                </a:ext>
              </a:extLst>
            </p:cNvPr>
            <p:cNvSpPr/>
            <p:nvPr/>
          </p:nvSpPr>
          <p:spPr>
            <a:xfrm>
              <a:off x="5988768" y="3498744"/>
              <a:ext cx="209550" cy="308874"/>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2">
              <a:extLst>
                <a:ext uri="{FF2B5EF4-FFF2-40B4-BE49-F238E27FC236}">
                  <a16:creationId xmlns:a16="http://schemas.microsoft.com/office/drawing/2014/main" id="{21063480-93FD-DF4C-BFEC-C9FB82C742F2}"/>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3">
              <a:extLst>
                <a:ext uri="{FF2B5EF4-FFF2-40B4-BE49-F238E27FC236}">
                  <a16:creationId xmlns:a16="http://schemas.microsoft.com/office/drawing/2014/main" id="{FE0C409F-4BE0-2C4C-9768-C89DEA6217AD}"/>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4" name="Graphic 3">
            <a:extLst>
              <a:ext uri="{FF2B5EF4-FFF2-40B4-BE49-F238E27FC236}">
                <a16:creationId xmlns:a16="http://schemas.microsoft.com/office/drawing/2014/main" id="{B07F2F36-45EA-5F4F-B2D8-255584359AEC}"/>
              </a:ext>
            </a:extLst>
          </p:cNvPr>
          <p:cNvGrpSpPr>
            <a:grpSpLocks noChangeAspect="1"/>
          </p:cNvGrpSpPr>
          <p:nvPr/>
        </p:nvGrpSpPr>
        <p:grpSpPr>
          <a:xfrm>
            <a:off x="13760466" y="2696198"/>
            <a:ext cx="2286000" cy="6858004"/>
            <a:chOff x="5922168" y="2912268"/>
            <a:chExt cx="342900" cy="1028700"/>
          </a:xfrm>
        </p:grpSpPr>
        <p:sp>
          <p:nvSpPr>
            <p:cNvPr id="15" name="Freeform: Shape 15">
              <a:extLst>
                <a:ext uri="{FF2B5EF4-FFF2-40B4-BE49-F238E27FC236}">
                  <a16:creationId xmlns:a16="http://schemas.microsoft.com/office/drawing/2014/main" id="{2CDB2C15-56F7-F54C-AB68-01FC19F9A84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16">
              <a:extLst>
                <a:ext uri="{FF2B5EF4-FFF2-40B4-BE49-F238E27FC236}">
                  <a16:creationId xmlns:a16="http://schemas.microsoft.com/office/drawing/2014/main" id="{BD2AA9E8-35D6-AF49-9EB8-A25C13656A3A}"/>
                </a:ext>
              </a:extLst>
            </p:cNvPr>
            <p:cNvSpPr/>
            <p:nvPr/>
          </p:nvSpPr>
          <p:spPr>
            <a:xfrm>
              <a:off x="5988768" y="3627207"/>
              <a:ext cx="209550" cy="180412"/>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17">
              <a:extLst>
                <a:ext uri="{FF2B5EF4-FFF2-40B4-BE49-F238E27FC236}">
                  <a16:creationId xmlns:a16="http://schemas.microsoft.com/office/drawing/2014/main" id="{2AF300D0-4638-8B4F-88F2-BE5F02F56907}"/>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18">
              <a:extLst>
                <a:ext uri="{FF2B5EF4-FFF2-40B4-BE49-F238E27FC236}">
                  <a16:creationId xmlns:a16="http://schemas.microsoft.com/office/drawing/2014/main" id="{2BCDAAAA-8947-1247-B375-E4908F50243B}"/>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9" name="Graphic 3">
            <a:extLst>
              <a:ext uri="{FF2B5EF4-FFF2-40B4-BE49-F238E27FC236}">
                <a16:creationId xmlns:a16="http://schemas.microsoft.com/office/drawing/2014/main" id="{204A059B-9435-BF4C-AF21-91D80E5C73EF}"/>
              </a:ext>
            </a:extLst>
          </p:cNvPr>
          <p:cNvGrpSpPr>
            <a:grpSpLocks noChangeAspect="1"/>
          </p:cNvGrpSpPr>
          <p:nvPr/>
        </p:nvGrpSpPr>
        <p:grpSpPr>
          <a:xfrm>
            <a:off x="19166690" y="2696198"/>
            <a:ext cx="2286000" cy="6858004"/>
            <a:chOff x="5922168" y="2912268"/>
            <a:chExt cx="342900" cy="1028700"/>
          </a:xfrm>
        </p:grpSpPr>
        <p:sp>
          <p:nvSpPr>
            <p:cNvPr id="20" name="Freeform: Shape 20">
              <a:extLst>
                <a:ext uri="{FF2B5EF4-FFF2-40B4-BE49-F238E27FC236}">
                  <a16:creationId xmlns:a16="http://schemas.microsoft.com/office/drawing/2014/main" id="{22FA7597-F623-BE47-80ED-001B3AD11F87}"/>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1">
              <a:extLst>
                <a:ext uri="{FF2B5EF4-FFF2-40B4-BE49-F238E27FC236}">
                  <a16:creationId xmlns:a16="http://schemas.microsoft.com/office/drawing/2014/main" id="{3A8FEA81-8E54-0F45-96DA-39D10F4521A7}"/>
                </a:ext>
              </a:extLst>
            </p:cNvPr>
            <p:cNvSpPr/>
            <p:nvPr/>
          </p:nvSpPr>
          <p:spPr>
            <a:xfrm>
              <a:off x="5988768" y="3389830"/>
              <a:ext cx="209550" cy="417788"/>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4"/>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2">
              <a:extLst>
                <a:ext uri="{FF2B5EF4-FFF2-40B4-BE49-F238E27FC236}">
                  <a16:creationId xmlns:a16="http://schemas.microsoft.com/office/drawing/2014/main" id="{1B32EBCC-7C1E-2446-9CDB-47935F97ADE1}"/>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3">
              <a:extLst>
                <a:ext uri="{FF2B5EF4-FFF2-40B4-BE49-F238E27FC236}">
                  <a16:creationId xmlns:a16="http://schemas.microsoft.com/office/drawing/2014/main" id="{34C0B01E-29B2-DB45-91BF-0290D53F087C}"/>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sp>
        <p:nvSpPr>
          <p:cNvPr id="24" name="TextBox 23">
            <a:extLst>
              <a:ext uri="{FF2B5EF4-FFF2-40B4-BE49-F238E27FC236}">
                <a16:creationId xmlns:a16="http://schemas.microsoft.com/office/drawing/2014/main" id="{15D457D3-86AE-B249-B453-3ECA267FA359}"/>
              </a:ext>
            </a:extLst>
          </p:cNvPr>
          <p:cNvSpPr txBox="1"/>
          <p:nvPr/>
        </p:nvSpPr>
        <p:spPr>
          <a:xfrm>
            <a:off x="2402055" y="10250702"/>
            <a:ext cx="3348802"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Safety Measure</a:t>
            </a:r>
          </a:p>
        </p:txBody>
      </p:sp>
      <p:sp>
        <p:nvSpPr>
          <p:cNvPr id="25" name="Subtitle 2">
            <a:extLst>
              <a:ext uri="{FF2B5EF4-FFF2-40B4-BE49-F238E27FC236}">
                <a16:creationId xmlns:a16="http://schemas.microsoft.com/office/drawing/2014/main" id="{C7EDE83F-9AAA-FF41-B652-793E5E3C55B6}"/>
              </a:ext>
            </a:extLst>
          </p:cNvPr>
          <p:cNvSpPr txBox="1">
            <a:spLocks/>
          </p:cNvSpPr>
          <p:nvPr/>
        </p:nvSpPr>
        <p:spPr>
          <a:xfrm>
            <a:off x="1658312" y="10870888"/>
            <a:ext cx="4836260" cy="243105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These indicators serve as flags for potential quality problems (adverse events) rather than provide definitive measures of quality of care. </a:t>
            </a:r>
          </a:p>
        </p:txBody>
      </p:sp>
      <p:sp>
        <p:nvSpPr>
          <p:cNvPr id="26" name="TextBox 25">
            <a:extLst>
              <a:ext uri="{FF2B5EF4-FFF2-40B4-BE49-F238E27FC236}">
                <a16:creationId xmlns:a16="http://schemas.microsoft.com/office/drawing/2014/main" id="{EE3F308B-7D23-F748-9481-A6AB962DB158}"/>
              </a:ext>
            </a:extLst>
          </p:cNvPr>
          <p:cNvSpPr txBox="1"/>
          <p:nvPr/>
        </p:nvSpPr>
        <p:spPr>
          <a:xfrm>
            <a:off x="18988802" y="10250702"/>
            <a:ext cx="263065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Governance</a:t>
            </a:r>
          </a:p>
        </p:txBody>
      </p:sp>
      <p:sp>
        <p:nvSpPr>
          <p:cNvPr id="27" name="Subtitle 2">
            <a:extLst>
              <a:ext uri="{FF2B5EF4-FFF2-40B4-BE49-F238E27FC236}">
                <a16:creationId xmlns:a16="http://schemas.microsoft.com/office/drawing/2014/main" id="{E526B8FA-7A93-9547-A48E-E6BA3127486C}"/>
              </a:ext>
            </a:extLst>
          </p:cNvPr>
          <p:cNvSpPr txBox="1">
            <a:spLocks/>
          </p:cNvSpPr>
          <p:nvPr/>
        </p:nvSpPr>
        <p:spPr>
          <a:xfrm>
            <a:off x="17885995" y="10870888"/>
            <a:ext cx="4836260" cy="287989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dirty="0"/>
              <a:t>According to the AHRQ, these indicators are selected based on their ability to screen out conditions present on admission from conditions that develop after admission, </a:t>
            </a:r>
          </a:p>
        </p:txBody>
      </p:sp>
      <p:sp>
        <p:nvSpPr>
          <p:cNvPr id="28" name="TextBox 27">
            <a:extLst>
              <a:ext uri="{FF2B5EF4-FFF2-40B4-BE49-F238E27FC236}">
                <a16:creationId xmlns:a16="http://schemas.microsoft.com/office/drawing/2014/main" id="{A551C35D-3F28-414D-86BA-03A3C7F209DE}"/>
              </a:ext>
            </a:extLst>
          </p:cNvPr>
          <p:cNvSpPr txBox="1"/>
          <p:nvPr/>
        </p:nvSpPr>
        <p:spPr>
          <a:xfrm>
            <a:off x="8721316" y="10250702"/>
            <a:ext cx="1545616"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Matrix</a:t>
            </a:r>
          </a:p>
        </p:txBody>
      </p:sp>
      <p:sp>
        <p:nvSpPr>
          <p:cNvPr id="29" name="Subtitle 2">
            <a:extLst>
              <a:ext uri="{FF2B5EF4-FFF2-40B4-BE49-F238E27FC236}">
                <a16:creationId xmlns:a16="http://schemas.microsoft.com/office/drawing/2014/main" id="{BA67354D-8331-9D4E-A8CB-AA12A8643B74}"/>
              </a:ext>
            </a:extLst>
          </p:cNvPr>
          <p:cNvSpPr txBox="1">
            <a:spLocks/>
          </p:cNvSpPr>
          <p:nvPr/>
        </p:nvSpPr>
        <p:spPr>
          <a:xfrm>
            <a:off x="7075986" y="10870888"/>
            <a:ext cx="4836260" cy="250492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3500"/>
              </a:lnSpc>
            </a:pPr>
            <a:r>
              <a:rPr lang="en-US" dirty="0"/>
              <a:t>The PSI module contains 11 hospital-level indicators that reflect the quality of care provided by hospitals. </a:t>
            </a:r>
          </a:p>
          <a:p>
            <a:pPr>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0" name="TextBox 29">
            <a:extLst>
              <a:ext uri="{FF2B5EF4-FFF2-40B4-BE49-F238E27FC236}">
                <a16:creationId xmlns:a16="http://schemas.microsoft.com/office/drawing/2014/main" id="{B7233B93-BC53-644B-BF04-F6ACD04C3FA0}"/>
              </a:ext>
            </a:extLst>
          </p:cNvPr>
          <p:cNvSpPr txBox="1"/>
          <p:nvPr/>
        </p:nvSpPr>
        <p:spPr>
          <a:xfrm>
            <a:off x="13757936" y="10250702"/>
            <a:ext cx="228780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Data Used</a:t>
            </a:r>
          </a:p>
        </p:txBody>
      </p:sp>
      <p:sp>
        <p:nvSpPr>
          <p:cNvPr id="31" name="Subtitle 2">
            <a:extLst>
              <a:ext uri="{FF2B5EF4-FFF2-40B4-BE49-F238E27FC236}">
                <a16:creationId xmlns:a16="http://schemas.microsoft.com/office/drawing/2014/main" id="{4D0E6ECF-6011-E341-8108-9B0368BBDDE6}"/>
              </a:ext>
            </a:extLst>
          </p:cNvPr>
          <p:cNvSpPr txBox="1">
            <a:spLocks/>
          </p:cNvSpPr>
          <p:nvPr/>
        </p:nvSpPr>
        <p:spPr>
          <a:xfrm>
            <a:off x="12483702" y="10870888"/>
            <a:ext cx="4836260" cy="250492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Dataset for the Patient Safety Indicator (PSI) module for the range of October 2012 to September 2015. </a:t>
            </a:r>
          </a:p>
          <a:p>
            <a:pPr marL="342900" indent="-342900" algn="just">
              <a:lnSpc>
                <a:spcPts val="3500"/>
              </a:lnSpc>
              <a:buFont typeface="Arial" panose="020B0604020202020204" pitchFamily="34" charset="0"/>
              <a:buChar char="•"/>
            </a:pPr>
            <a:endParaRPr lang="en-US" dirty="0"/>
          </a:p>
        </p:txBody>
      </p:sp>
    </p:spTree>
    <p:extLst>
      <p:ext uri="{BB962C8B-B14F-4D97-AF65-F5344CB8AC3E}">
        <p14:creationId xmlns:p14="http://schemas.microsoft.com/office/powerpoint/2010/main" val="1461197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1569660"/>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Average of Patient Safety Indicators Rank by Hospitals in Georgia and Virginia</a:t>
            </a:r>
          </a:p>
        </p:txBody>
      </p:sp>
      <p:grpSp>
        <p:nvGrpSpPr>
          <p:cNvPr id="4" name="Group 3">
            <a:extLst>
              <a:ext uri="{FF2B5EF4-FFF2-40B4-BE49-F238E27FC236}">
                <a16:creationId xmlns:a16="http://schemas.microsoft.com/office/drawing/2014/main" id="{6383E7C3-66F3-F149-AC7C-A3E74D720238}"/>
              </a:ext>
            </a:extLst>
          </p:cNvPr>
          <p:cNvGrpSpPr/>
          <p:nvPr/>
        </p:nvGrpSpPr>
        <p:grpSpPr>
          <a:xfrm>
            <a:off x="13119302" y="3700450"/>
            <a:ext cx="2771176" cy="9150877"/>
            <a:chOff x="2101533" y="2019575"/>
            <a:chExt cx="1346489" cy="3962125"/>
          </a:xfrm>
        </p:grpSpPr>
        <p:sp>
          <p:nvSpPr>
            <p:cNvPr id="5" name="Freeform 4">
              <a:extLst>
                <a:ext uri="{FF2B5EF4-FFF2-40B4-BE49-F238E27FC236}">
                  <a16:creationId xmlns:a16="http://schemas.microsoft.com/office/drawing/2014/main" id="{CF498BA8-208B-C24B-8258-8772B44E717C}"/>
                </a:ext>
              </a:extLst>
            </p:cNvPr>
            <p:cNvSpPr/>
            <p:nvPr/>
          </p:nvSpPr>
          <p:spPr>
            <a:xfrm>
              <a:off x="2266950" y="2197100"/>
              <a:ext cx="1028700" cy="3784600"/>
            </a:xfrm>
            <a:custGeom>
              <a:avLst/>
              <a:gdLst>
                <a:gd name="connsiteX0" fmla="*/ 0 w 1028700"/>
                <a:gd name="connsiteY0" fmla="*/ 0 h 3695700"/>
                <a:gd name="connsiteX1" fmla="*/ 1028700 w 1028700"/>
                <a:gd name="connsiteY1" fmla="*/ 0 h 3695700"/>
                <a:gd name="connsiteX2" fmla="*/ 1028700 w 1028700"/>
                <a:gd name="connsiteY2" fmla="*/ 3333752 h 3695700"/>
                <a:gd name="connsiteX3" fmla="*/ 666752 w 1028700"/>
                <a:gd name="connsiteY3" fmla="*/ 3695700 h 3695700"/>
                <a:gd name="connsiteX4" fmla="*/ 361948 w 1028700"/>
                <a:gd name="connsiteY4" fmla="*/ 3695700 h 3695700"/>
                <a:gd name="connsiteX5" fmla="*/ 0 w 1028700"/>
                <a:gd name="connsiteY5" fmla="*/ 3333752 h 3695700"/>
                <a:gd name="connsiteX6" fmla="*/ 0 w 1028700"/>
                <a:gd name="connsiteY6" fmla="*/ 0 h 369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700" h="3695700">
                  <a:moveTo>
                    <a:pt x="0" y="0"/>
                  </a:moveTo>
                  <a:lnTo>
                    <a:pt x="1028700" y="0"/>
                  </a:lnTo>
                  <a:lnTo>
                    <a:pt x="1028700" y="3333752"/>
                  </a:lnTo>
                  <a:cubicBezTo>
                    <a:pt x="1028700" y="3533650"/>
                    <a:pt x="866650" y="3695700"/>
                    <a:pt x="666752" y="3695700"/>
                  </a:cubicBezTo>
                  <a:lnTo>
                    <a:pt x="361948" y="3695700"/>
                  </a:lnTo>
                  <a:cubicBezTo>
                    <a:pt x="162050" y="3695700"/>
                    <a:pt x="0" y="3533650"/>
                    <a:pt x="0" y="3333752"/>
                  </a:cubicBez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6" name="Freeform 5">
              <a:extLst>
                <a:ext uri="{FF2B5EF4-FFF2-40B4-BE49-F238E27FC236}">
                  <a16:creationId xmlns:a16="http://schemas.microsoft.com/office/drawing/2014/main" id="{40D04F83-B280-DE4E-BDD8-2800907F67D5}"/>
                </a:ext>
              </a:extLst>
            </p:cNvPr>
            <p:cNvSpPr/>
            <p:nvPr/>
          </p:nvSpPr>
          <p:spPr>
            <a:xfrm>
              <a:off x="2447925" y="5257800"/>
              <a:ext cx="681038" cy="523875"/>
            </a:xfrm>
            <a:custGeom>
              <a:avLst/>
              <a:gdLst>
                <a:gd name="connsiteX0" fmla="*/ 0 w 1028700"/>
                <a:gd name="connsiteY0" fmla="*/ 0 h 3695700"/>
                <a:gd name="connsiteX1" fmla="*/ 1028700 w 1028700"/>
                <a:gd name="connsiteY1" fmla="*/ 0 h 3695700"/>
                <a:gd name="connsiteX2" fmla="*/ 1028700 w 1028700"/>
                <a:gd name="connsiteY2" fmla="*/ 3333752 h 3695700"/>
                <a:gd name="connsiteX3" fmla="*/ 666752 w 1028700"/>
                <a:gd name="connsiteY3" fmla="*/ 3695700 h 3695700"/>
                <a:gd name="connsiteX4" fmla="*/ 361948 w 1028700"/>
                <a:gd name="connsiteY4" fmla="*/ 3695700 h 3695700"/>
                <a:gd name="connsiteX5" fmla="*/ 0 w 1028700"/>
                <a:gd name="connsiteY5" fmla="*/ 3333752 h 3695700"/>
                <a:gd name="connsiteX6" fmla="*/ 0 w 1028700"/>
                <a:gd name="connsiteY6" fmla="*/ 0 h 369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700" h="3695700">
                  <a:moveTo>
                    <a:pt x="0" y="0"/>
                  </a:moveTo>
                  <a:lnTo>
                    <a:pt x="1028700" y="0"/>
                  </a:lnTo>
                  <a:lnTo>
                    <a:pt x="1028700" y="3333752"/>
                  </a:lnTo>
                  <a:cubicBezTo>
                    <a:pt x="1028700" y="3533650"/>
                    <a:pt x="866650" y="3695700"/>
                    <a:pt x="666752" y="3695700"/>
                  </a:cubicBezTo>
                  <a:lnTo>
                    <a:pt x="361948" y="3695700"/>
                  </a:lnTo>
                  <a:cubicBezTo>
                    <a:pt x="162050" y="3695700"/>
                    <a:pt x="0" y="3533650"/>
                    <a:pt x="0" y="3333752"/>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7" name="Rectangle 6">
              <a:extLst>
                <a:ext uri="{FF2B5EF4-FFF2-40B4-BE49-F238E27FC236}">
                  <a16:creationId xmlns:a16="http://schemas.microsoft.com/office/drawing/2014/main" id="{CDA0BB73-974F-B843-93F8-25FEE67B9F4F}"/>
                </a:ext>
              </a:extLst>
            </p:cNvPr>
            <p:cNvSpPr/>
            <p:nvPr/>
          </p:nvSpPr>
          <p:spPr>
            <a:xfrm>
              <a:off x="2447925" y="4086225"/>
              <a:ext cx="681038" cy="1171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8" name="Rectangle 7">
              <a:extLst>
                <a:ext uri="{FF2B5EF4-FFF2-40B4-BE49-F238E27FC236}">
                  <a16:creationId xmlns:a16="http://schemas.microsoft.com/office/drawing/2014/main" id="{9CB173ED-75D4-7E41-B73A-5AEE5821169C}"/>
                </a:ext>
              </a:extLst>
            </p:cNvPr>
            <p:cNvSpPr/>
            <p:nvPr/>
          </p:nvSpPr>
          <p:spPr>
            <a:xfrm>
              <a:off x="2447925" y="3082925"/>
              <a:ext cx="681038" cy="1003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9" name="Rectangle 8">
              <a:extLst>
                <a:ext uri="{FF2B5EF4-FFF2-40B4-BE49-F238E27FC236}">
                  <a16:creationId xmlns:a16="http://schemas.microsoft.com/office/drawing/2014/main" id="{33848050-F7A4-F141-8691-4EDCDCDD6167}"/>
                </a:ext>
              </a:extLst>
            </p:cNvPr>
            <p:cNvSpPr/>
            <p:nvPr/>
          </p:nvSpPr>
          <p:spPr>
            <a:xfrm>
              <a:off x="2447925" y="2428875"/>
              <a:ext cx="681038" cy="6540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10" name="Rounded Rectangle 9">
              <a:extLst>
                <a:ext uri="{FF2B5EF4-FFF2-40B4-BE49-F238E27FC236}">
                  <a16:creationId xmlns:a16="http://schemas.microsoft.com/office/drawing/2014/main" id="{AADEA2DC-C045-1746-8134-1E14956F6A8A}"/>
                </a:ext>
              </a:extLst>
            </p:cNvPr>
            <p:cNvSpPr/>
            <p:nvPr/>
          </p:nvSpPr>
          <p:spPr>
            <a:xfrm>
              <a:off x="2101533" y="2019575"/>
              <a:ext cx="1346489" cy="178566"/>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grpSp>
      <p:cxnSp>
        <p:nvCxnSpPr>
          <p:cNvPr id="11" name="Straight Connector 10">
            <a:extLst>
              <a:ext uri="{FF2B5EF4-FFF2-40B4-BE49-F238E27FC236}">
                <a16:creationId xmlns:a16="http://schemas.microsoft.com/office/drawing/2014/main" id="{9D54ADD6-1DC5-4C42-8923-7F958EFB9D24}"/>
              </a:ext>
            </a:extLst>
          </p:cNvPr>
          <p:cNvCxnSpPr>
            <a:cxnSpLocks/>
          </p:cNvCxnSpPr>
          <p:nvPr/>
        </p:nvCxnSpPr>
        <p:spPr>
          <a:xfrm>
            <a:off x="11837146" y="6125505"/>
            <a:ext cx="4333189" cy="0"/>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44154BD-0B4A-314B-BA4F-B8BF4A28831B}"/>
              </a:ext>
            </a:extLst>
          </p:cNvPr>
          <p:cNvCxnSpPr>
            <a:cxnSpLocks/>
          </p:cNvCxnSpPr>
          <p:nvPr/>
        </p:nvCxnSpPr>
        <p:spPr>
          <a:xfrm>
            <a:off x="11837146" y="8473555"/>
            <a:ext cx="4356049" cy="5"/>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D0CE144-6D1C-CE4B-8CC9-C46B207F36BE}"/>
              </a:ext>
            </a:extLst>
          </p:cNvPr>
          <p:cNvCxnSpPr>
            <a:cxnSpLocks/>
          </p:cNvCxnSpPr>
          <p:nvPr/>
        </p:nvCxnSpPr>
        <p:spPr>
          <a:xfrm>
            <a:off x="11837146" y="11179414"/>
            <a:ext cx="4326393" cy="71651"/>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44ED808-37A2-634D-9A4B-2D7DD846352D}"/>
              </a:ext>
            </a:extLst>
          </p:cNvPr>
          <p:cNvCxnSpPr>
            <a:cxnSpLocks/>
          </p:cNvCxnSpPr>
          <p:nvPr/>
        </p:nvCxnSpPr>
        <p:spPr>
          <a:xfrm>
            <a:off x="11837146" y="4634717"/>
            <a:ext cx="4333189" cy="0"/>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D2BD7A1A-3B9F-5C40-A540-778E4FA8CFC2}"/>
              </a:ext>
            </a:extLst>
          </p:cNvPr>
          <p:cNvSpPr txBox="1"/>
          <p:nvPr/>
        </p:nvSpPr>
        <p:spPr>
          <a:xfrm>
            <a:off x="16606345" y="2890391"/>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6423129" y="3543106"/>
            <a:ext cx="7273039" cy="197246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Compare Patient Safety Indicator Ranks between different measures. Calculate rank for each measure by hospital and the average PSI overall by hospital.</a:t>
            </a:r>
          </a:p>
        </p:txBody>
      </p:sp>
      <p:sp>
        <p:nvSpPr>
          <p:cNvPr id="17" name="TextBox 16">
            <a:extLst>
              <a:ext uri="{FF2B5EF4-FFF2-40B4-BE49-F238E27FC236}">
                <a16:creationId xmlns:a16="http://schemas.microsoft.com/office/drawing/2014/main" id="{1D4914B3-DE2F-1F4D-BA72-6EE83786BCEF}"/>
              </a:ext>
            </a:extLst>
          </p:cNvPr>
          <p:cNvSpPr txBox="1"/>
          <p:nvPr/>
        </p:nvSpPr>
        <p:spPr>
          <a:xfrm>
            <a:off x="16606345" y="5854324"/>
            <a:ext cx="8347157" cy="523220"/>
          </a:xfrm>
          <a:prstGeom prst="rect">
            <a:avLst/>
          </a:prstGeom>
          <a:noFill/>
        </p:spPr>
        <p:txBody>
          <a:bodyPr wrap="square" rtlCol="0" anchor="ctr" anchorCtr="0">
            <a:spAutoFit/>
          </a:bodyPr>
          <a:lstStyle/>
          <a:p>
            <a:r>
              <a:rPr lang="en-US" sz="2800" b="1" dirty="0">
                <a:solidFill>
                  <a:schemeClr val="tx2"/>
                </a:solidFill>
                <a:latin typeface="Open Sans" panose="020B0606030504020204" pitchFamily="34" charset="0"/>
                <a:ea typeface="League Spartan" charset="0"/>
                <a:cs typeface="Open Sans" panose="020B0606030504020204" pitchFamily="34" charset="0"/>
              </a:rPr>
              <a:t>Main Pandas and </a:t>
            </a:r>
            <a:r>
              <a:rPr lang="en-US" sz="2800" b="1" dirty="0" err="1">
                <a:solidFill>
                  <a:schemeClr val="tx2"/>
                </a:solidFill>
                <a:latin typeface="Open Sans" panose="020B0606030504020204" pitchFamily="34" charset="0"/>
                <a:ea typeface="League Spartan" charset="0"/>
                <a:cs typeface="Open Sans" panose="020B0606030504020204" pitchFamily="34" charset="0"/>
              </a:rPr>
              <a:t>Matploitlab</a:t>
            </a:r>
            <a:r>
              <a:rPr lang="en-US" sz="2800" b="1" dirty="0">
                <a:solidFill>
                  <a:schemeClr val="tx2"/>
                </a:solidFill>
                <a:latin typeface="Open Sans" panose="020B0606030504020204" pitchFamily="34" charset="0"/>
                <a:ea typeface="League Spartan" charset="0"/>
                <a:cs typeface="Open Sans" panose="020B0606030504020204" pitchFamily="34" charset="0"/>
              </a:rPr>
              <a:t> code used</a:t>
            </a:r>
          </a:p>
        </p:txBody>
      </p:sp>
      <p:sp>
        <p:nvSpPr>
          <p:cNvPr id="18" name="Subtitle 2">
            <a:extLst>
              <a:ext uri="{FF2B5EF4-FFF2-40B4-BE49-F238E27FC236}">
                <a16:creationId xmlns:a16="http://schemas.microsoft.com/office/drawing/2014/main" id="{6A4C8AC4-2AD4-4A4E-BF46-DBDBF107844D}"/>
              </a:ext>
            </a:extLst>
          </p:cNvPr>
          <p:cNvSpPr txBox="1">
            <a:spLocks/>
          </p:cNvSpPr>
          <p:nvPr/>
        </p:nvSpPr>
        <p:spPr>
          <a:xfrm>
            <a:off x="16495799" y="6443733"/>
            <a:ext cx="7273039" cy="107478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Data-frames, ranks, horizontal bars (</a:t>
            </a:r>
            <a:r>
              <a:rPr lang="en-US" dirty="0" err="1">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barh</a:t>
            </a: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 and adding labels to each bar applying ax1.  </a:t>
            </a:r>
          </a:p>
        </p:txBody>
      </p:sp>
      <p:sp>
        <p:nvSpPr>
          <p:cNvPr id="19" name="TextBox 18">
            <a:extLst>
              <a:ext uri="{FF2B5EF4-FFF2-40B4-BE49-F238E27FC236}">
                <a16:creationId xmlns:a16="http://schemas.microsoft.com/office/drawing/2014/main" id="{0F77030C-3D95-8045-8F01-7EC1054F412B}"/>
              </a:ext>
            </a:extLst>
          </p:cNvPr>
          <p:cNvSpPr txBox="1"/>
          <p:nvPr/>
        </p:nvSpPr>
        <p:spPr>
          <a:xfrm>
            <a:off x="16606345" y="8140752"/>
            <a:ext cx="2145524"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Your Title</a:t>
            </a:r>
          </a:p>
        </p:txBody>
      </p:sp>
      <p:sp>
        <p:nvSpPr>
          <p:cNvPr id="20" name="Subtitle 2">
            <a:extLst>
              <a:ext uri="{FF2B5EF4-FFF2-40B4-BE49-F238E27FC236}">
                <a16:creationId xmlns:a16="http://schemas.microsoft.com/office/drawing/2014/main" id="{D2383A2B-7664-4443-A6F4-6C29583248FC}"/>
              </a:ext>
            </a:extLst>
          </p:cNvPr>
          <p:cNvSpPr txBox="1">
            <a:spLocks/>
          </p:cNvSpPr>
          <p:nvPr/>
        </p:nvSpPr>
        <p:spPr>
          <a:xfrm>
            <a:off x="16495799" y="8760938"/>
            <a:ext cx="7273039" cy="108106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A good business plan starts with an executive summary of the business goals</a:t>
            </a:r>
          </a:p>
        </p:txBody>
      </p:sp>
      <p:sp>
        <p:nvSpPr>
          <p:cNvPr id="21" name="TextBox 20">
            <a:extLst>
              <a:ext uri="{FF2B5EF4-FFF2-40B4-BE49-F238E27FC236}">
                <a16:creationId xmlns:a16="http://schemas.microsoft.com/office/drawing/2014/main" id="{AE5F1F3F-71C1-5949-B949-65C8FADC3F20}"/>
              </a:ext>
            </a:extLst>
          </p:cNvPr>
          <p:cNvSpPr txBox="1"/>
          <p:nvPr/>
        </p:nvSpPr>
        <p:spPr>
          <a:xfrm>
            <a:off x="16606345" y="10457957"/>
            <a:ext cx="2145524"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Your Title</a:t>
            </a:r>
          </a:p>
        </p:txBody>
      </p:sp>
      <p:sp>
        <p:nvSpPr>
          <p:cNvPr id="22" name="Subtitle 2">
            <a:extLst>
              <a:ext uri="{FF2B5EF4-FFF2-40B4-BE49-F238E27FC236}">
                <a16:creationId xmlns:a16="http://schemas.microsoft.com/office/drawing/2014/main" id="{E911BBCE-FC05-A347-8EDB-39A8E6224CE4}"/>
              </a:ext>
            </a:extLst>
          </p:cNvPr>
          <p:cNvSpPr txBox="1">
            <a:spLocks/>
          </p:cNvSpPr>
          <p:nvPr/>
        </p:nvSpPr>
        <p:spPr>
          <a:xfrm>
            <a:off x="16495799" y="11078143"/>
            <a:ext cx="7273039" cy="108106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A good business plan starts with an executive summary of the business goals</a:t>
            </a:r>
          </a:p>
        </p:txBody>
      </p:sp>
      <p:sp>
        <p:nvSpPr>
          <p:cNvPr id="23" name="TextBox 22">
            <a:extLst>
              <a:ext uri="{FF2B5EF4-FFF2-40B4-BE49-F238E27FC236}">
                <a16:creationId xmlns:a16="http://schemas.microsoft.com/office/drawing/2014/main" id="{57F94B91-3F15-3C41-B5A3-DF8658DC619E}"/>
              </a:ext>
            </a:extLst>
          </p:cNvPr>
          <p:cNvSpPr txBox="1"/>
          <p:nvPr/>
        </p:nvSpPr>
        <p:spPr>
          <a:xfrm>
            <a:off x="14164967" y="4935682"/>
            <a:ext cx="736099"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O</a:t>
            </a:r>
          </a:p>
        </p:txBody>
      </p:sp>
      <p:sp>
        <p:nvSpPr>
          <p:cNvPr id="24" name="TextBox 23">
            <a:extLst>
              <a:ext uri="{FF2B5EF4-FFF2-40B4-BE49-F238E27FC236}">
                <a16:creationId xmlns:a16="http://schemas.microsoft.com/office/drawing/2014/main" id="{295CBA5F-54C0-E548-A62F-26CC26F9388A}"/>
              </a:ext>
            </a:extLst>
          </p:cNvPr>
          <p:cNvSpPr txBox="1"/>
          <p:nvPr/>
        </p:nvSpPr>
        <p:spPr>
          <a:xfrm>
            <a:off x="14208248" y="6801954"/>
            <a:ext cx="649537"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a:t>
            </a:r>
          </a:p>
        </p:txBody>
      </p:sp>
      <p:sp>
        <p:nvSpPr>
          <p:cNvPr id="25" name="TextBox 24">
            <a:extLst>
              <a:ext uri="{FF2B5EF4-FFF2-40B4-BE49-F238E27FC236}">
                <a16:creationId xmlns:a16="http://schemas.microsoft.com/office/drawing/2014/main" id="{8F3D803A-374B-414A-BABC-CEDFAD3849B2}"/>
              </a:ext>
            </a:extLst>
          </p:cNvPr>
          <p:cNvSpPr txBox="1"/>
          <p:nvPr/>
        </p:nvSpPr>
        <p:spPr>
          <a:xfrm>
            <a:off x="13969401" y="9364819"/>
            <a:ext cx="1127232"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AB</a:t>
            </a:r>
          </a:p>
        </p:txBody>
      </p:sp>
      <p:sp>
        <p:nvSpPr>
          <p:cNvPr id="26" name="TextBox 25">
            <a:extLst>
              <a:ext uri="{FF2B5EF4-FFF2-40B4-BE49-F238E27FC236}">
                <a16:creationId xmlns:a16="http://schemas.microsoft.com/office/drawing/2014/main" id="{3D1C6BCD-078B-D64B-A2FF-E1B17CE28D61}"/>
              </a:ext>
            </a:extLst>
          </p:cNvPr>
          <p:cNvSpPr txBox="1"/>
          <p:nvPr/>
        </p:nvSpPr>
        <p:spPr>
          <a:xfrm>
            <a:off x="14201836" y="11322718"/>
            <a:ext cx="662361"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a:t>
            </a:r>
          </a:p>
        </p:txBody>
      </p:sp>
      <p:sp>
        <p:nvSpPr>
          <p:cNvPr id="28" name="AutoShape 2">
            <a:extLst>
              <a:ext uri="{FF2B5EF4-FFF2-40B4-BE49-F238E27FC236}">
                <a16:creationId xmlns:a16="http://schemas.microsoft.com/office/drawing/2014/main" id="{B9CC63FF-F1B0-437D-BA3D-F40B3012EAAB}"/>
              </a:ext>
            </a:extLst>
          </p:cNvPr>
          <p:cNvSpPr>
            <a:spLocks noChangeAspect="1" noChangeArrowheads="1"/>
          </p:cNvSpPr>
          <p:nvPr/>
        </p:nvSpPr>
        <p:spPr bwMode="auto">
          <a:xfrm>
            <a:off x="12036424" y="6705599"/>
            <a:ext cx="8023225" cy="80232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32" name="Picture 31" descr="Chart, bar chart&#10;&#10;Description automatically generated">
            <a:extLst>
              <a:ext uri="{FF2B5EF4-FFF2-40B4-BE49-F238E27FC236}">
                <a16:creationId xmlns:a16="http://schemas.microsoft.com/office/drawing/2014/main" id="{BB5075CD-11DA-4023-81E4-6E543DF552D8}"/>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45059" y="3598126"/>
            <a:ext cx="12752097" cy="4734096"/>
          </a:xfrm>
          <a:prstGeom prst="rect">
            <a:avLst/>
          </a:prstGeom>
        </p:spPr>
      </p:pic>
      <p:pic>
        <p:nvPicPr>
          <p:cNvPr id="34" name="Picture 33" descr="Chart, bar chart&#10;&#10;Description automatically generated">
            <a:extLst>
              <a:ext uri="{FF2B5EF4-FFF2-40B4-BE49-F238E27FC236}">
                <a16:creationId xmlns:a16="http://schemas.microsoft.com/office/drawing/2014/main" id="{E533C07C-4B32-4B4A-8E0F-31DB27288B90}"/>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317760" y="8281553"/>
            <a:ext cx="12812022" cy="4686156"/>
          </a:xfrm>
          <a:prstGeom prst="rect">
            <a:avLst/>
          </a:prstGeom>
        </p:spPr>
      </p:pic>
    </p:spTree>
    <p:extLst>
      <p:ext uri="{BB962C8B-B14F-4D97-AF65-F5344CB8AC3E}">
        <p14:creationId xmlns:p14="http://schemas.microsoft.com/office/powerpoint/2010/main" val="2728278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1569660"/>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Average of Patient Safety Indicators Rank by Hospitals in Georgia and Virginia</a:t>
            </a:r>
          </a:p>
        </p:txBody>
      </p:sp>
      <p:sp>
        <p:nvSpPr>
          <p:cNvPr id="15" name="TextBox 14">
            <a:extLst>
              <a:ext uri="{FF2B5EF4-FFF2-40B4-BE49-F238E27FC236}">
                <a16:creationId xmlns:a16="http://schemas.microsoft.com/office/drawing/2014/main" id="{D2BD7A1A-3B9F-5C40-A540-778E4FA8CFC2}"/>
              </a:ext>
            </a:extLst>
          </p:cNvPr>
          <p:cNvSpPr txBox="1"/>
          <p:nvPr/>
        </p:nvSpPr>
        <p:spPr>
          <a:xfrm>
            <a:off x="17968793" y="2586610"/>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7962270" y="3067006"/>
            <a:ext cx="5271042"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Compare Patient Safety Indicators across Georgia and Virginia states.</a:t>
            </a:r>
          </a:p>
        </p:txBody>
      </p:sp>
      <p:sp>
        <p:nvSpPr>
          <p:cNvPr id="17" name="TextBox 16">
            <a:extLst>
              <a:ext uri="{FF2B5EF4-FFF2-40B4-BE49-F238E27FC236}">
                <a16:creationId xmlns:a16="http://schemas.microsoft.com/office/drawing/2014/main" id="{1D4914B3-DE2F-1F4D-BA72-6EE83786BCEF}"/>
              </a:ext>
            </a:extLst>
          </p:cNvPr>
          <p:cNvSpPr txBox="1"/>
          <p:nvPr/>
        </p:nvSpPr>
        <p:spPr>
          <a:xfrm>
            <a:off x="17920071" y="4368939"/>
            <a:ext cx="2129109" cy="525987"/>
          </a:xfrm>
          <a:prstGeom prst="rect">
            <a:avLst/>
          </a:prstGeom>
          <a:noFill/>
        </p:spPr>
        <p:txBody>
          <a:bodyPr wrap="square" rtlCol="0" anchor="ctr" anchorCtr="0">
            <a:spAutoFit/>
          </a:bodyPr>
          <a:lstStyle/>
          <a:p>
            <a:r>
              <a:rPr lang="en-US" sz="2800" b="1" dirty="0">
                <a:solidFill>
                  <a:schemeClr val="tx2"/>
                </a:solidFill>
                <a:latin typeface="Open Sans" panose="020B0606030504020204" pitchFamily="34" charset="0"/>
                <a:ea typeface="League Spartan" charset="0"/>
                <a:cs typeface="Open Sans" panose="020B0606030504020204" pitchFamily="34" charset="0"/>
              </a:rPr>
              <a:t>Conclusion</a:t>
            </a:r>
          </a:p>
        </p:txBody>
      </p:sp>
      <p:pic>
        <p:nvPicPr>
          <p:cNvPr id="3" name="Picture 2">
            <a:extLst>
              <a:ext uri="{FF2B5EF4-FFF2-40B4-BE49-F238E27FC236}">
                <a16:creationId xmlns:a16="http://schemas.microsoft.com/office/drawing/2014/main" id="{31D703FE-B1B8-C749-AB40-F0117F51E97A}"/>
              </a:ext>
            </a:extLst>
          </p:cNvPr>
          <p:cNvPicPr>
            <a:picLocks noChangeAspect="1"/>
          </p:cNvPicPr>
          <p:nvPr/>
        </p:nvPicPr>
        <p:blipFill>
          <a:blip r:embed="rId2"/>
          <a:stretch>
            <a:fillRect/>
          </a:stretch>
        </p:blipFill>
        <p:spPr>
          <a:xfrm>
            <a:off x="317760" y="2330450"/>
            <a:ext cx="6146800" cy="7226300"/>
          </a:xfrm>
          <a:prstGeom prst="rect">
            <a:avLst/>
          </a:prstGeom>
        </p:spPr>
      </p:pic>
      <p:pic>
        <p:nvPicPr>
          <p:cNvPr id="27" name="Picture 26">
            <a:extLst>
              <a:ext uri="{FF2B5EF4-FFF2-40B4-BE49-F238E27FC236}">
                <a16:creationId xmlns:a16="http://schemas.microsoft.com/office/drawing/2014/main" id="{05902A8B-FEAD-3440-80E6-B9EF3D928D2F}"/>
              </a:ext>
            </a:extLst>
          </p:cNvPr>
          <p:cNvPicPr>
            <a:picLocks noChangeAspect="1"/>
          </p:cNvPicPr>
          <p:nvPr/>
        </p:nvPicPr>
        <p:blipFill>
          <a:blip r:embed="rId3"/>
          <a:stretch>
            <a:fillRect/>
          </a:stretch>
        </p:blipFill>
        <p:spPr>
          <a:xfrm>
            <a:off x="6269530" y="2082424"/>
            <a:ext cx="5969000" cy="7543800"/>
          </a:xfrm>
          <a:prstGeom prst="rect">
            <a:avLst/>
          </a:prstGeom>
        </p:spPr>
      </p:pic>
      <p:pic>
        <p:nvPicPr>
          <p:cNvPr id="29" name="Picture 28">
            <a:extLst>
              <a:ext uri="{FF2B5EF4-FFF2-40B4-BE49-F238E27FC236}">
                <a16:creationId xmlns:a16="http://schemas.microsoft.com/office/drawing/2014/main" id="{9DDA5943-1C8B-3146-ABE5-08B4FB8501C3}"/>
              </a:ext>
            </a:extLst>
          </p:cNvPr>
          <p:cNvPicPr>
            <a:picLocks noChangeAspect="1"/>
          </p:cNvPicPr>
          <p:nvPr/>
        </p:nvPicPr>
        <p:blipFill>
          <a:blip r:embed="rId4"/>
          <a:stretch>
            <a:fillRect/>
          </a:stretch>
        </p:blipFill>
        <p:spPr>
          <a:xfrm>
            <a:off x="11951071" y="2246607"/>
            <a:ext cx="5600700" cy="7454900"/>
          </a:xfrm>
          <a:prstGeom prst="rect">
            <a:avLst/>
          </a:prstGeom>
        </p:spPr>
      </p:pic>
      <p:sp>
        <p:nvSpPr>
          <p:cNvPr id="6" name="TextBox 5">
            <a:extLst>
              <a:ext uri="{FF2B5EF4-FFF2-40B4-BE49-F238E27FC236}">
                <a16:creationId xmlns:a16="http://schemas.microsoft.com/office/drawing/2014/main" id="{F896EDEA-3940-8B45-BC94-7C318ED4A1C0}"/>
              </a:ext>
            </a:extLst>
          </p:cNvPr>
          <p:cNvSpPr txBox="1"/>
          <p:nvPr/>
        </p:nvSpPr>
        <p:spPr>
          <a:xfrm>
            <a:off x="18173700" y="6686550"/>
            <a:ext cx="184731" cy="646331"/>
          </a:xfrm>
          <a:prstGeom prst="rect">
            <a:avLst/>
          </a:prstGeom>
          <a:noFill/>
        </p:spPr>
        <p:txBody>
          <a:bodyPr wrap="none" rtlCol="0">
            <a:spAutoFit/>
          </a:bodyPr>
          <a:lstStyle/>
          <a:p>
            <a:endParaRPr lang="en-US" dirty="0"/>
          </a:p>
        </p:txBody>
      </p:sp>
      <p:sp>
        <p:nvSpPr>
          <p:cNvPr id="19" name="Subtitle 2">
            <a:extLst>
              <a:ext uri="{FF2B5EF4-FFF2-40B4-BE49-F238E27FC236}">
                <a16:creationId xmlns:a16="http://schemas.microsoft.com/office/drawing/2014/main" id="{7BAD9976-C777-614A-A95F-F2AB22EC0732}"/>
              </a:ext>
            </a:extLst>
          </p:cNvPr>
          <p:cNvSpPr txBox="1">
            <a:spLocks/>
          </p:cNvSpPr>
          <p:nvPr/>
        </p:nvSpPr>
        <p:spPr>
          <a:xfrm>
            <a:off x="17875744" y="5066863"/>
            <a:ext cx="5271042" cy="881998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 This study analyzed PSIs from Department of Veterans Affairs VA discharge data. For Patients to choose their condition and select state for their treatment.</a:t>
            </a:r>
          </a:p>
          <a:p>
            <a:pPr algn="just">
              <a:lnSpc>
                <a:spcPts val="3500"/>
              </a:lnSpc>
            </a:pPr>
            <a:endParaRPr lang="en-US" dirty="0"/>
          </a:p>
          <a:p>
            <a:pPr marL="171450" indent="-171450" algn="l">
              <a:lnSpc>
                <a:spcPts val="3500"/>
              </a:lnSpc>
              <a:buFont typeface="Arial" panose="020B0604020202020204" pitchFamily="34" charset="0"/>
              <a:buChar char="•"/>
            </a:pPr>
            <a:r>
              <a:rPr lang="en-US" sz="1200" dirty="0">
                <a:highlight>
                  <a:srgbClr val="2CB3EB"/>
                </a:highlight>
              </a:rPr>
              <a:t>03 - Pressure Ulcer: Georgia</a:t>
            </a:r>
          </a:p>
          <a:p>
            <a:pPr marL="171450" indent="-171450" algn="l">
              <a:lnSpc>
                <a:spcPts val="3500"/>
              </a:lnSpc>
              <a:buFont typeface="Arial" panose="020B0604020202020204" pitchFamily="34" charset="0"/>
              <a:buChar char="•"/>
            </a:pPr>
            <a:r>
              <a:rPr lang="en-US" sz="1200" dirty="0">
                <a:highlight>
                  <a:srgbClr val="FA7B87"/>
                </a:highlight>
              </a:rPr>
              <a:t>06 - Iatrogenic Pneumothorax: Virginia</a:t>
            </a:r>
          </a:p>
          <a:p>
            <a:pPr marL="171450" indent="-171450" algn="l">
              <a:lnSpc>
                <a:spcPts val="3500"/>
              </a:lnSpc>
              <a:buFont typeface="Arial" panose="020B0604020202020204" pitchFamily="34" charset="0"/>
              <a:buChar char="•"/>
            </a:pPr>
            <a:r>
              <a:rPr lang="en-US" sz="1200" dirty="0">
                <a:highlight>
                  <a:srgbClr val="2CB3EB"/>
                </a:highlight>
              </a:rPr>
              <a:t>07 - CLAB Infections: Georgia</a:t>
            </a:r>
          </a:p>
          <a:p>
            <a:pPr marL="171450" indent="-171450" algn="l">
              <a:lnSpc>
                <a:spcPts val="3500"/>
              </a:lnSpc>
              <a:buFont typeface="Arial" panose="020B0604020202020204" pitchFamily="34" charset="0"/>
              <a:buChar char="•"/>
            </a:pPr>
            <a:r>
              <a:rPr lang="en-US" sz="1200" dirty="0">
                <a:highlight>
                  <a:srgbClr val="FA7B87"/>
                </a:highlight>
              </a:rPr>
              <a:t>08 - Postop Hip Fracture: Virginia</a:t>
            </a:r>
          </a:p>
          <a:p>
            <a:pPr marL="171450" indent="-171450" algn="l">
              <a:lnSpc>
                <a:spcPts val="3500"/>
              </a:lnSpc>
              <a:buFont typeface="Arial" panose="020B0604020202020204" pitchFamily="34" charset="0"/>
              <a:buChar char="•"/>
            </a:pPr>
            <a:r>
              <a:rPr lang="en-US" sz="1200" dirty="0">
                <a:highlight>
                  <a:srgbClr val="FA7B87"/>
                </a:highlight>
              </a:rPr>
              <a:t>09 - Postop Hemorrhage or Hematoma: Virginia</a:t>
            </a:r>
          </a:p>
          <a:p>
            <a:pPr marL="171450" indent="-171450" algn="l">
              <a:lnSpc>
                <a:spcPts val="3500"/>
              </a:lnSpc>
              <a:buFont typeface="Arial" panose="020B0604020202020204" pitchFamily="34" charset="0"/>
              <a:buChar char="•"/>
            </a:pPr>
            <a:r>
              <a:rPr lang="en-US" sz="1200" dirty="0">
                <a:highlight>
                  <a:srgbClr val="FA7B87"/>
                </a:highlight>
              </a:rPr>
              <a:t>10 - Postop Physiologic and Metabolic Derangements: Virginia</a:t>
            </a:r>
          </a:p>
          <a:p>
            <a:pPr marL="171450" indent="-171450" algn="l">
              <a:lnSpc>
                <a:spcPts val="3500"/>
              </a:lnSpc>
              <a:buFont typeface="Arial" panose="020B0604020202020204" pitchFamily="34" charset="0"/>
              <a:buChar char="•"/>
            </a:pPr>
            <a:r>
              <a:rPr lang="en-US" sz="1200" dirty="0">
                <a:highlight>
                  <a:srgbClr val="2CB3EB"/>
                </a:highlight>
              </a:rPr>
              <a:t>11 - Postop Respiratory Failure: Georgia</a:t>
            </a:r>
          </a:p>
          <a:p>
            <a:pPr marL="171450" indent="-171450" algn="l">
              <a:lnSpc>
                <a:spcPts val="3500"/>
              </a:lnSpc>
              <a:buFont typeface="Arial" panose="020B0604020202020204" pitchFamily="34" charset="0"/>
              <a:buChar char="•"/>
            </a:pPr>
            <a:r>
              <a:rPr lang="en-US" sz="1200" dirty="0">
                <a:highlight>
                  <a:srgbClr val="2CB3EB"/>
                </a:highlight>
              </a:rPr>
              <a:t>12 - Postop Pulmonary Embolism or DVT: Georgia</a:t>
            </a:r>
          </a:p>
          <a:p>
            <a:pPr marL="171450" indent="-171450" algn="l">
              <a:lnSpc>
                <a:spcPts val="3500"/>
              </a:lnSpc>
              <a:buFont typeface="Arial" panose="020B0604020202020204" pitchFamily="34" charset="0"/>
              <a:buChar char="•"/>
            </a:pPr>
            <a:r>
              <a:rPr lang="en-US" sz="1200" dirty="0">
                <a:highlight>
                  <a:srgbClr val="2CB3EB"/>
                </a:highlight>
              </a:rPr>
              <a:t>13 - Postop Sepsis: Georgia</a:t>
            </a:r>
          </a:p>
          <a:p>
            <a:pPr marL="171450" indent="-171450" algn="l">
              <a:lnSpc>
                <a:spcPts val="3500"/>
              </a:lnSpc>
              <a:buFont typeface="Arial" panose="020B0604020202020204" pitchFamily="34" charset="0"/>
              <a:buChar char="•"/>
            </a:pPr>
            <a:r>
              <a:rPr lang="en-US" sz="1200" dirty="0">
                <a:highlight>
                  <a:srgbClr val="2CB3EB"/>
                </a:highlight>
              </a:rPr>
              <a:t>14 - Postop Wound Dehiscence: Georgia</a:t>
            </a:r>
          </a:p>
          <a:p>
            <a:pPr marL="171450" indent="-171450" algn="l">
              <a:lnSpc>
                <a:spcPts val="3500"/>
              </a:lnSpc>
              <a:buFont typeface="Arial" panose="020B0604020202020204" pitchFamily="34" charset="0"/>
              <a:buChar char="•"/>
            </a:pPr>
            <a:r>
              <a:rPr lang="en-US" sz="1200" dirty="0">
                <a:highlight>
                  <a:srgbClr val="6CB5E3"/>
                </a:highlight>
              </a:rPr>
              <a:t>15 - Accidental Puncture or Laceration: Georgia</a:t>
            </a:r>
          </a:p>
          <a:p>
            <a:pPr algn="just">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192269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A02883A-79BD-5B40-A671-3138C1EAB3BA}"/>
              </a:ext>
            </a:extLst>
          </p:cNvPr>
          <p:cNvGrpSpPr/>
          <p:nvPr/>
        </p:nvGrpSpPr>
        <p:grpSpPr>
          <a:xfrm>
            <a:off x="7200453" y="4063609"/>
            <a:ext cx="9976747" cy="8691874"/>
            <a:chOff x="3886914" y="2031440"/>
            <a:chExt cx="4989673" cy="4347069"/>
          </a:xfrm>
        </p:grpSpPr>
        <p:sp>
          <p:nvSpPr>
            <p:cNvPr id="3" name="Freeform: Shape 8">
              <a:extLst>
                <a:ext uri="{FF2B5EF4-FFF2-40B4-BE49-F238E27FC236}">
                  <a16:creationId xmlns:a16="http://schemas.microsoft.com/office/drawing/2014/main" id="{C3A20677-28A9-5643-90B0-2DD4B9463AE3}"/>
                </a:ext>
              </a:extLst>
            </p:cNvPr>
            <p:cNvSpPr/>
            <p:nvPr/>
          </p:nvSpPr>
          <p:spPr>
            <a:xfrm>
              <a:off x="4122323" y="3842500"/>
              <a:ext cx="1940570" cy="912234"/>
            </a:xfrm>
            <a:custGeom>
              <a:avLst/>
              <a:gdLst>
                <a:gd name="connsiteX0" fmla="*/ 2135981 w 2228850"/>
                <a:gd name="connsiteY0" fmla="*/ 7144 h 1047750"/>
                <a:gd name="connsiteX1" fmla="*/ 99536 w 2228850"/>
                <a:gd name="connsiteY1" fmla="*/ 7144 h 1047750"/>
                <a:gd name="connsiteX2" fmla="*/ 7144 w 2228850"/>
                <a:gd name="connsiteY2" fmla="*/ 99536 h 1047750"/>
                <a:gd name="connsiteX3" fmla="*/ 7144 w 2228850"/>
                <a:gd name="connsiteY3" fmla="*/ 956786 h 1047750"/>
                <a:gd name="connsiteX4" fmla="*/ 99536 w 2228850"/>
                <a:gd name="connsiteY4" fmla="*/ 1049179 h 1047750"/>
                <a:gd name="connsiteX5" fmla="*/ 2135981 w 2228850"/>
                <a:gd name="connsiteY5" fmla="*/ 1049179 h 1047750"/>
                <a:gd name="connsiteX6" fmla="*/ 2228374 w 2228850"/>
                <a:gd name="connsiteY6" fmla="*/ 956786 h 1047750"/>
                <a:gd name="connsiteX7" fmla="*/ 2228374 w 2228850"/>
                <a:gd name="connsiteY7" fmla="*/ 99536 h 1047750"/>
                <a:gd name="connsiteX8" fmla="*/ 2135981 w 2228850"/>
                <a:gd name="connsiteY8" fmla="*/ 7144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8850" h="1047750">
                  <a:moveTo>
                    <a:pt x="2135981" y="7144"/>
                  </a:moveTo>
                  <a:lnTo>
                    <a:pt x="99536" y="7144"/>
                  </a:lnTo>
                  <a:cubicBezTo>
                    <a:pt x="49054" y="7144"/>
                    <a:pt x="7144" y="48101"/>
                    <a:pt x="7144" y="99536"/>
                  </a:cubicBezTo>
                  <a:lnTo>
                    <a:pt x="7144" y="956786"/>
                  </a:lnTo>
                  <a:cubicBezTo>
                    <a:pt x="7144" y="1007269"/>
                    <a:pt x="48101" y="1049179"/>
                    <a:pt x="99536" y="1049179"/>
                  </a:cubicBezTo>
                  <a:lnTo>
                    <a:pt x="2135981" y="1049179"/>
                  </a:lnTo>
                  <a:cubicBezTo>
                    <a:pt x="2186464" y="1049179"/>
                    <a:pt x="2228374" y="1008221"/>
                    <a:pt x="2228374" y="956786"/>
                  </a:cubicBezTo>
                  <a:lnTo>
                    <a:pt x="2228374" y="99536"/>
                  </a:lnTo>
                  <a:cubicBezTo>
                    <a:pt x="2228374" y="48101"/>
                    <a:pt x="2186464" y="7144"/>
                    <a:pt x="2135981" y="7144"/>
                  </a:cubicBez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 name="Freeform: Shape 9">
              <a:extLst>
                <a:ext uri="{FF2B5EF4-FFF2-40B4-BE49-F238E27FC236}">
                  <a16:creationId xmlns:a16="http://schemas.microsoft.com/office/drawing/2014/main" id="{A956FA0C-1035-B14B-A275-D9EC36603963}"/>
                </a:ext>
              </a:extLst>
            </p:cNvPr>
            <p:cNvSpPr/>
            <p:nvPr/>
          </p:nvSpPr>
          <p:spPr>
            <a:xfrm>
              <a:off x="4030271" y="6187769"/>
              <a:ext cx="2114724" cy="190740"/>
            </a:xfrm>
            <a:custGeom>
              <a:avLst/>
              <a:gdLst>
                <a:gd name="connsiteX0" fmla="*/ 2428399 w 2428875"/>
                <a:gd name="connsiteY0" fmla="*/ 110014 h 219075"/>
                <a:gd name="connsiteX1" fmla="*/ 1217771 w 2428875"/>
                <a:gd name="connsiteY1" fmla="*/ 212884 h 219075"/>
                <a:gd name="connsiteX2" fmla="*/ 7144 w 2428875"/>
                <a:gd name="connsiteY2" fmla="*/ 110014 h 219075"/>
                <a:gd name="connsiteX3" fmla="*/ 1217771 w 2428875"/>
                <a:gd name="connsiteY3" fmla="*/ 7144 h 219075"/>
                <a:gd name="connsiteX4" fmla="*/ 2428399 w 2428875"/>
                <a:gd name="connsiteY4" fmla="*/ 110014 h 219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875" h="219075">
                  <a:moveTo>
                    <a:pt x="2428399" y="110014"/>
                  </a:moveTo>
                  <a:cubicBezTo>
                    <a:pt x="2428399" y="166827"/>
                    <a:pt x="1886382" y="212884"/>
                    <a:pt x="1217771" y="212884"/>
                  </a:cubicBezTo>
                  <a:cubicBezTo>
                    <a:pt x="549160" y="212884"/>
                    <a:pt x="7144" y="166827"/>
                    <a:pt x="7144" y="110014"/>
                  </a:cubicBezTo>
                  <a:cubicBezTo>
                    <a:pt x="7144" y="53201"/>
                    <a:pt x="549160" y="7144"/>
                    <a:pt x="1217771" y="7144"/>
                  </a:cubicBezTo>
                  <a:cubicBezTo>
                    <a:pt x="1886382" y="7144"/>
                    <a:pt x="2428399" y="53201"/>
                    <a:pt x="2428399" y="110014"/>
                  </a:cubicBezTo>
                  <a:close/>
                </a:path>
              </a:pathLst>
            </a:custGeom>
            <a:solidFill>
              <a:srgbClr val="2C3E4F">
                <a:alpha val="50000"/>
              </a:srgb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 name="Freeform: Shape 10">
              <a:extLst>
                <a:ext uri="{FF2B5EF4-FFF2-40B4-BE49-F238E27FC236}">
                  <a16:creationId xmlns:a16="http://schemas.microsoft.com/office/drawing/2014/main" id="{DF33AFD8-A092-F14B-B13F-FBC18185881B}"/>
                </a:ext>
              </a:extLst>
            </p:cNvPr>
            <p:cNvSpPr/>
            <p:nvPr/>
          </p:nvSpPr>
          <p:spPr>
            <a:xfrm>
              <a:off x="4122323" y="3842499"/>
              <a:ext cx="1940570" cy="912234"/>
            </a:xfrm>
            <a:custGeom>
              <a:avLst/>
              <a:gdLst>
                <a:gd name="connsiteX0" fmla="*/ 2228374 w 2228850"/>
                <a:gd name="connsiteY0" fmla="*/ 890111 h 1047750"/>
                <a:gd name="connsiteX1" fmla="*/ 2228374 w 2228850"/>
                <a:gd name="connsiteY1" fmla="*/ 675799 h 1047750"/>
                <a:gd name="connsiteX2" fmla="*/ 1884521 w 2228850"/>
                <a:gd name="connsiteY2" fmla="*/ 477679 h 1047750"/>
                <a:gd name="connsiteX3" fmla="*/ 1603534 w 2228850"/>
                <a:gd name="connsiteY3" fmla="*/ 94774 h 1047750"/>
                <a:gd name="connsiteX4" fmla="*/ 1413034 w 2228850"/>
                <a:gd name="connsiteY4" fmla="*/ 7144 h 1047750"/>
                <a:gd name="connsiteX5" fmla="*/ 1270159 w 2228850"/>
                <a:gd name="connsiteY5" fmla="*/ 7144 h 1047750"/>
                <a:gd name="connsiteX6" fmla="*/ 1173004 w 2228850"/>
                <a:gd name="connsiteY6" fmla="*/ 7144 h 1047750"/>
                <a:gd name="connsiteX7" fmla="*/ 1053941 w 2228850"/>
                <a:gd name="connsiteY7" fmla="*/ 7144 h 1047750"/>
                <a:gd name="connsiteX8" fmla="*/ 956786 w 2228850"/>
                <a:gd name="connsiteY8" fmla="*/ 7144 h 1047750"/>
                <a:gd name="connsiteX9" fmla="*/ 816769 w 2228850"/>
                <a:gd name="connsiteY9" fmla="*/ 7144 h 1047750"/>
                <a:gd name="connsiteX10" fmla="*/ 633889 w 2228850"/>
                <a:gd name="connsiteY10" fmla="*/ 86201 h 1047750"/>
                <a:gd name="connsiteX11" fmla="*/ 315754 w 2228850"/>
                <a:gd name="connsiteY11" fmla="*/ 477679 h 1047750"/>
                <a:gd name="connsiteX12" fmla="*/ 7144 w 2228850"/>
                <a:gd name="connsiteY12" fmla="*/ 661511 h 1047750"/>
                <a:gd name="connsiteX13" fmla="*/ 7144 w 2228850"/>
                <a:gd name="connsiteY13" fmla="*/ 872966 h 1047750"/>
                <a:gd name="connsiteX14" fmla="*/ 428149 w 2228850"/>
                <a:gd name="connsiteY14" fmla="*/ 652939 h 1047750"/>
                <a:gd name="connsiteX15" fmla="*/ 711994 w 2228850"/>
                <a:gd name="connsiteY15" fmla="*/ 345281 h 1047750"/>
                <a:gd name="connsiteX16" fmla="*/ 719614 w 2228850"/>
                <a:gd name="connsiteY16" fmla="*/ 430054 h 1047750"/>
                <a:gd name="connsiteX17" fmla="*/ 782479 w 2228850"/>
                <a:gd name="connsiteY17" fmla="*/ 943451 h 1047750"/>
                <a:gd name="connsiteX18" fmla="*/ 773906 w 2228850"/>
                <a:gd name="connsiteY18" fmla="*/ 1048226 h 1047750"/>
                <a:gd name="connsiteX19" fmla="*/ 1443514 w 2228850"/>
                <a:gd name="connsiteY19" fmla="*/ 1048226 h 1047750"/>
                <a:gd name="connsiteX20" fmla="*/ 1443514 w 2228850"/>
                <a:gd name="connsiteY20" fmla="*/ 943451 h 1047750"/>
                <a:gd name="connsiteX21" fmla="*/ 1507331 w 2228850"/>
                <a:gd name="connsiteY21" fmla="*/ 430054 h 1047750"/>
                <a:gd name="connsiteX22" fmla="*/ 1512094 w 2228850"/>
                <a:gd name="connsiteY22" fmla="*/ 370999 h 1047750"/>
                <a:gd name="connsiteX23" fmla="*/ 1771174 w 2228850"/>
                <a:gd name="connsiteY23" fmla="*/ 651986 h 1047750"/>
                <a:gd name="connsiteX24" fmla="*/ 2228374 w 2228850"/>
                <a:gd name="connsiteY24" fmla="*/ 890111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228850" h="1047750">
                  <a:moveTo>
                    <a:pt x="2228374" y="890111"/>
                  </a:moveTo>
                  <a:lnTo>
                    <a:pt x="2228374" y="675799"/>
                  </a:lnTo>
                  <a:lnTo>
                    <a:pt x="1884521" y="477679"/>
                  </a:lnTo>
                  <a:lnTo>
                    <a:pt x="1603534" y="94774"/>
                  </a:lnTo>
                  <a:cubicBezTo>
                    <a:pt x="1558766" y="33814"/>
                    <a:pt x="1488281" y="7144"/>
                    <a:pt x="1413034" y="7144"/>
                  </a:cubicBezTo>
                  <a:lnTo>
                    <a:pt x="1270159" y="7144"/>
                  </a:lnTo>
                  <a:lnTo>
                    <a:pt x="1173004" y="7144"/>
                  </a:lnTo>
                  <a:lnTo>
                    <a:pt x="1053941" y="7144"/>
                  </a:lnTo>
                  <a:lnTo>
                    <a:pt x="956786" y="7144"/>
                  </a:lnTo>
                  <a:lnTo>
                    <a:pt x="816769" y="7144"/>
                  </a:lnTo>
                  <a:cubicBezTo>
                    <a:pt x="745331" y="7144"/>
                    <a:pt x="678656" y="30956"/>
                    <a:pt x="633889" y="86201"/>
                  </a:cubicBezTo>
                  <a:lnTo>
                    <a:pt x="315754" y="477679"/>
                  </a:lnTo>
                  <a:lnTo>
                    <a:pt x="7144" y="661511"/>
                  </a:lnTo>
                  <a:lnTo>
                    <a:pt x="7144" y="872966"/>
                  </a:lnTo>
                  <a:lnTo>
                    <a:pt x="428149" y="652939"/>
                  </a:lnTo>
                  <a:lnTo>
                    <a:pt x="711994" y="345281"/>
                  </a:lnTo>
                  <a:lnTo>
                    <a:pt x="719614" y="430054"/>
                  </a:lnTo>
                  <a:lnTo>
                    <a:pt x="782479" y="943451"/>
                  </a:lnTo>
                  <a:lnTo>
                    <a:pt x="773906" y="1048226"/>
                  </a:lnTo>
                  <a:lnTo>
                    <a:pt x="1443514" y="1048226"/>
                  </a:lnTo>
                  <a:lnTo>
                    <a:pt x="1443514" y="943451"/>
                  </a:lnTo>
                  <a:lnTo>
                    <a:pt x="1507331" y="430054"/>
                  </a:lnTo>
                  <a:lnTo>
                    <a:pt x="1512094" y="370999"/>
                  </a:lnTo>
                  <a:lnTo>
                    <a:pt x="1771174" y="651986"/>
                  </a:lnTo>
                  <a:lnTo>
                    <a:pt x="2228374" y="890111"/>
                  </a:lnTo>
                  <a:close/>
                </a:path>
              </a:pathLst>
            </a:custGeom>
            <a:solidFill>
              <a:schemeClr val="accent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11">
              <a:extLst>
                <a:ext uri="{FF2B5EF4-FFF2-40B4-BE49-F238E27FC236}">
                  <a16:creationId xmlns:a16="http://schemas.microsoft.com/office/drawing/2014/main" id="{25FC47AD-B231-B44D-A9CC-5BF18B57F8A7}"/>
                </a:ext>
              </a:extLst>
            </p:cNvPr>
            <p:cNvSpPr/>
            <p:nvPr/>
          </p:nvSpPr>
          <p:spPr>
            <a:xfrm>
              <a:off x="4062425" y="4283501"/>
              <a:ext cx="389773" cy="290256"/>
            </a:xfrm>
            <a:custGeom>
              <a:avLst/>
              <a:gdLst>
                <a:gd name="connsiteX0" fmla="*/ 435985 w 447675"/>
                <a:gd name="connsiteY0" fmla="*/ 99752 h 333375"/>
                <a:gd name="connsiteX1" fmla="*/ 395027 w 447675"/>
                <a:gd name="connsiteY1" fmla="*/ 76892 h 333375"/>
                <a:gd name="connsiteX2" fmla="*/ 397885 w 447675"/>
                <a:gd name="connsiteY2" fmla="*/ 30220 h 333375"/>
                <a:gd name="connsiteX3" fmla="*/ 337877 w 447675"/>
                <a:gd name="connsiteY3" fmla="*/ 13075 h 333375"/>
                <a:gd name="connsiteX4" fmla="*/ 320732 w 447675"/>
                <a:gd name="connsiteY4" fmla="*/ 73082 h 333375"/>
                <a:gd name="connsiteX5" fmla="*/ 322637 w 447675"/>
                <a:gd name="connsiteY5" fmla="*/ 76892 h 333375"/>
                <a:gd name="connsiteX6" fmla="*/ 92132 w 447675"/>
                <a:gd name="connsiteY6" fmla="*/ 202622 h 333375"/>
                <a:gd name="connsiteX7" fmla="*/ 90227 w 447675"/>
                <a:gd name="connsiteY7" fmla="*/ 197860 h 333375"/>
                <a:gd name="connsiteX8" fmla="*/ 30220 w 447675"/>
                <a:gd name="connsiteY8" fmla="*/ 180715 h 333375"/>
                <a:gd name="connsiteX9" fmla="*/ 13075 w 447675"/>
                <a:gd name="connsiteY9" fmla="*/ 240722 h 333375"/>
                <a:gd name="connsiteX10" fmla="*/ 54032 w 447675"/>
                <a:gd name="connsiteY10" fmla="*/ 263582 h 333375"/>
                <a:gd name="connsiteX11" fmla="*/ 51175 w 447675"/>
                <a:gd name="connsiteY11" fmla="*/ 310255 h 333375"/>
                <a:gd name="connsiteX12" fmla="*/ 111182 w 447675"/>
                <a:gd name="connsiteY12" fmla="*/ 327400 h 333375"/>
                <a:gd name="connsiteX13" fmla="*/ 132137 w 447675"/>
                <a:gd name="connsiteY13" fmla="*/ 275012 h 333375"/>
                <a:gd name="connsiteX14" fmla="*/ 361690 w 447675"/>
                <a:gd name="connsiteY14" fmla="*/ 148330 h 333375"/>
                <a:gd name="connsiteX15" fmla="*/ 417887 w 447675"/>
                <a:gd name="connsiteY15" fmla="*/ 159760 h 333375"/>
                <a:gd name="connsiteX16" fmla="*/ 435985 w 447675"/>
                <a:gd name="connsiteY16" fmla="*/ 99752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333375">
                  <a:moveTo>
                    <a:pt x="435985" y="99752"/>
                  </a:moveTo>
                  <a:cubicBezTo>
                    <a:pt x="427412" y="84512"/>
                    <a:pt x="411220" y="75940"/>
                    <a:pt x="395027" y="76892"/>
                  </a:cubicBezTo>
                  <a:cubicBezTo>
                    <a:pt x="404552" y="63557"/>
                    <a:pt x="406457" y="45460"/>
                    <a:pt x="397885" y="30220"/>
                  </a:cubicBezTo>
                  <a:cubicBezTo>
                    <a:pt x="386455" y="8312"/>
                    <a:pt x="358832" y="692"/>
                    <a:pt x="337877" y="13075"/>
                  </a:cubicBezTo>
                  <a:cubicBezTo>
                    <a:pt x="315970" y="24504"/>
                    <a:pt x="308350" y="52127"/>
                    <a:pt x="320732" y="73082"/>
                  </a:cubicBezTo>
                  <a:cubicBezTo>
                    <a:pt x="321685" y="74035"/>
                    <a:pt x="322637" y="74987"/>
                    <a:pt x="322637" y="76892"/>
                  </a:cubicBezTo>
                  <a:lnTo>
                    <a:pt x="92132" y="202622"/>
                  </a:lnTo>
                  <a:cubicBezTo>
                    <a:pt x="91180" y="200717"/>
                    <a:pt x="91180" y="199765"/>
                    <a:pt x="90227" y="197860"/>
                  </a:cubicBezTo>
                  <a:cubicBezTo>
                    <a:pt x="78797" y="175952"/>
                    <a:pt x="51175" y="168332"/>
                    <a:pt x="30220" y="180715"/>
                  </a:cubicBezTo>
                  <a:cubicBezTo>
                    <a:pt x="8312" y="192145"/>
                    <a:pt x="692" y="219767"/>
                    <a:pt x="13075" y="240722"/>
                  </a:cubicBezTo>
                  <a:cubicBezTo>
                    <a:pt x="21647" y="255962"/>
                    <a:pt x="37840" y="264535"/>
                    <a:pt x="54032" y="263582"/>
                  </a:cubicBezTo>
                  <a:cubicBezTo>
                    <a:pt x="44507" y="276917"/>
                    <a:pt x="42602" y="295015"/>
                    <a:pt x="51175" y="310255"/>
                  </a:cubicBezTo>
                  <a:cubicBezTo>
                    <a:pt x="62605" y="332162"/>
                    <a:pt x="90227" y="339782"/>
                    <a:pt x="111182" y="327400"/>
                  </a:cubicBezTo>
                  <a:cubicBezTo>
                    <a:pt x="130232" y="316922"/>
                    <a:pt x="138805" y="294062"/>
                    <a:pt x="132137" y="275012"/>
                  </a:cubicBezTo>
                  <a:lnTo>
                    <a:pt x="361690" y="148330"/>
                  </a:lnTo>
                  <a:cubicBezTo>
                    <a:pt x="375025" y="165475"/>
                    <a:pt x="398837" y="170237"/>
                    <a:pt x="417887" y="159760"/>
                  </a:cubicBezTo>
                  <a:cubicBezTo>
                    <a:pt x="439795" y="148330"/>
                    <a:pt x="447415" y="120707"/>
                    <a:pt x="435985" y="99752"/>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12">
              <a:extLst>
                <a:ext uri="{FF2B5EF4-FFF2-40B4-BE49-F238E27FC236}">
                  <a16:creationId xmlns:a16="http://schemas.microsoft.com/office/drawing/2014/main" id="{44B897A2-B516-B44B-A94C-FE424A3DDB3D}"/>
                </a:ext>
              </a:extLst>
            </p:cNvPr>
            <p:cNvSpPr/>
            <p:nvPr/>
          </p:nvSpPr>
          <p:spPr>
            <a:xfrm>
              <a:off x="4457362" y="2455075"/>
              <a:ext cx="1219076" cy="1277127"/>
            </a:xfrm>
            <a:custGeom>
              <a:avLst/>
              <a:gdLst>
                <a:gd name="connsiteX0" fmla="*/ 1334929 w 1400175"/>
                <a:gd name="connsiteY0" fmla="*/ 515779 h 1466850"/>
                <a:gd name="connsiteX1" fmla="*/ 1282541 w 1400175"/>
                <a:gd name="connsiteY1" fmla="*/ 625316 h 1466850"/>
                <a:gd name="connsiteX2" fmla="*/ 1282541 w 1400175"/>
                <a:gd name="connsiteY2" fmla="*/ 428149 h 1466850"/>
                <a:gd name="connsiteX3" fmla="*/ 1243489 w 1400175"/>
                <a:gd name="connsiteY3" fmla="*/ 384334 h 1466850"/>
                <a:gd name="connsiteX4" fmla="*/ 1100614 w 1400175"/>
                <a:gd name="connsiteY4" fmla="*/ 7144 h 1466850"/>
                <a:gd name="connsiteX5" fmla="*/ 170021 w 1400175"/>
                <a:gd name="connsiteY5" fmla="*/ 365284 h 1466850"/>
                <a:gd name="connsiteX6" fmla="*/ 170021 w 1400175"/>
                <a:gd name="connsiteY6" fmla="*/ 469106 h 1466850"/>
                <a:gd name="connsiteX7" fmla="*/ 167164 w 1400175"/>
                <a:gd name="connsiteY7" fmla="*/ 605314 h 1466850"/>
                <a:gd name="connsiteX8" fmla="*/ 114776 w 1400175"/>
                <a:gd name="connsiteY8" fmla="*/ 487204 h 1466850"/>
                <a:gd name="connsiteX9" fmla="*/ 7144 w 1400175"/>
                <a:gd name="connsiteY9" fmla="*/ 644366 h 1466850"/>
                <a:gd name="connsiteX10" fmla="*/ 150019 w 1400175"/>
                <a:gd name="connsiteY10" fmla="*/ 812006 h 1466850"/>
                <a:gd name="connsiteX11" fmla="*/ 150019 w 1400175"/>
                <a:gd name="connsiteY11" fmla="*/ 897731 h 1466850"/>
                <a:gd name="connsiteX12" fmla="*/ 566261 w 1400175"/>
                <a:gd name="connsiteY12" fmla="*/ 1438751 h 1466850"/>
                <a:gd name="connsiteX13" fmla="*/ 566261 w 1400175"/>
                <a:gd name="connsiteY13" fmla="*/ 1460659 h 1466850"/>
                <a:gd name="connsiteX14" fmla="*/ 852011 w 1400175"/>
                <a:gd name="connsiteY14" fmla="*/ 1460659 h 1466850"/>
                <a:gd name="connsiteX15" fmla="*/ 852011 w 1400175"/>
                <a:gd name="connsiteY15" fmla="*/ 1442561 h 1466850"/>
                <a:gd name="connsiteX16" fmla="*/ 1285399 w 1400175"/>
                <a:gd name="connsiteY16" fmla="*/ 897731 h 1466850"/>
                <a:gd name="connsiteX17" fmla="*/ 1285399 w 1400175"/>
                <a:gd name="connsiteY17" fmla="*/ 802481 h 1466850"/>
                <a:gd name="connsiteX18" fmla="*/ 1395889 w 1400175"/>
                <a:gd name="connsiteY18" fmla="*/ 643414 h 1466850"/>
                <a:gd name="connsiteX19" fmla="*/ 1334929 w 1400175"/>
                <a:gd name="connsiteY19" fmla="*/ 515779 h 146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00175" h="1466850">
                  <a:moveTo>
                    <a:pt x="1334929" y="515779"/>
                  </a:moveTo>
                  <a:cubicBezTo>
                    <a:pt x="1306354" y="582454"/>
                    <a:pt x="1282541" y="625316"/>
                    <a:pt x="1282541" y="625316"/>
                  </a:cubicBezTo>
                  <a:lnTo>
                    <a:pt x="1282541" y="428149"/>
                  </a:lnTo>
                  <a:lnTo>
                    <a:pt x="1243489" y="384334"/>
                  </a:lnTo>
                  <a:cubicBezTo>
                    <a:pt x="1093946" y="202406"/>
                    <a:pt x="1100614" y="7144"/>
                    <a:pt x="1100614" y="7144"/>
                  </a:cubicBezTo>
                  <a:cubicBezTo>
                    <a:pt x="925354" y="312896"/>
                    <a:pt x="170021" y="365284"/>
                    <a:pt x="170021" y="365284"/>
                  </a:cubicBezTo>
                  <a:lnTo>
                    <a:pt x="170021" y="469106"/>
                  </a:lnTo>
                  <a:lnTo>
                    <a:pt x="167164" y="605314"/>
                  </a:lnTo>
                  <a:cubicBezTo>
                    <a:pt x="167164" y="605314"/>
                    <a:pt x="141446" y="558641"/>
                    <a:pt x="114776" y="487204"/>
                  </a:cubicBezTo>
                  <a:cubicBezTo>
                    <a:pt x="51911" y="512921"/>
                    <a:pt x="7144" y="573881"/>
                    <a:pt x="7144" y="644366"/>
                  </a:cubicBezTo>
                  <a:cubicBezTo>
                    <a:pt x="7144" y="728186"/>
                    <a:pt x="69056" y="797719"/>
                    <a:pt x="150019" y="812006"/>
                  </a:cubicBezTo>
                  <a:lnTo>
                    <a:pt x="150019" y="897731"/>
                  </a:lnTo>
                  <a:cubicBezTo>
                    <a:pt x="150019" y="1156811"/>
                    <a:pt x="327184" y="1374934"/>
                    <a:pt x="566261" y="1438751"/>
                  </a:cubicBezTo>
                  <a:lnTo>
                    <a:pt x="566261" y="1460659"/>
                  </a:lnTo>
                  <a:lnTo>
                    <a:pt x="852011" y="1460659"/>
                  </a:lnTo>
                  <a:lnTo>
                    <a:pt x="852011" y="1442561"/>
                  </a:lnTo>
                  <a:cubicBezTo>
                    <a:pt x="1100614" y="1385411"/>
                    <a:pt x="1285399" y="1163479"/>
                    <a:pt x="1285399" y="897731"/>
                  </a:cubicBezTo>
                  <a:lnTo>
                    <a:pt x="1285399" y="802481"/>
                  </a:lnTo>
                  <a:cubicBezTo>
                    <a:pt x="1350169" y="777716"/>
                    <a:pt x="1395889" y="715804"/>
                    <a:pt x="1395889" y="643414"/>
                  </a:cubicBezTo>
                  <a:cubicBezTo>
                    <a:pt x="1395889" y="593884"/>
                    <a:pt x="1372076" y="547211"/>
                    <a:pt x="1334929" y="515779"/>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13">
              <a:extLst>
                <a:ext uri="{FF2B5EF4-FFF2-40B4-BE49-F238E27FC236}">
                  <a16:creationId xmlns:a16="http://schemas.microsoft.com/office/drawing/2014/main" id="{874E256A-FABD-B34F-BBE5-42B535E93C42}"/>
                </a:ext>
              </a:extLst>
            </p:cNvPr>
            <p:cNvSpPr/>
            <p:nvPr/>
          </p:nvSpPr>
          <p:spPr>
            <a:xfrm>
              <a:off x="4456533" y="2755283"/>
              <a:ext cx="879062" cy="970285"/>
            </a:xfrm>
            <a:custGeom>
              <a:avLst/>
              <a:gdLst>
                <a:gd name="connsiteX0" fmla="*/ 471011 w 1009650"/>
                <a:gd name="connsiteY0" fmla="*/ 986314 h 1114425"/>
                <a:gd name="connsiteX1" fmla="*/ 297656 w 1009650"/>
                <a:gd name="connsiteY1" fmla="*/ 7144 h 1114425"/>
                <a:gd name="connsiteX2" fmla="*/ 170021 w 1009650"/>
                <a:gd name="connsiteY2" fmla="*/ 20479 h 1114425"/>
                <a:gd name="connsiteX3" fmla="*/ 170021 w 1009650"/>
                <a:gd name="connsiteY3" fmla="*/ 124301 h 1114425"/>
                <a:gd name="connsiteX4" fmla="*/ 167164 w 1009650"/>
                <a:gd name="connsiteY4" fmla="*/ 260509 h 1114425"/>
                <a:gd name="connsiteX5" fmla="*/ 114776 w 1009650"/>
                <a:gd name="connsiteY5" fmla="*/ 142399 h 1114425"/>
                <a:gd name="connsiteX6" fmla="*/ 7144 w 1009650"/>
                <a:gd name="connsiteY6" fmla="*/ 299561 h 1114425"/>
                <a:gd name="connsiteX7" fmla="*/ 150019 w 1009650"/>
                <a:gd name="connsiteY7" fmla="*/ 467201 h 1114425"/>
                <a:gd name="connsiteX8" fmla="*/ 150019 w 1009650"/>
                <a:gd name="connsiteY8" fmla="*/ 552926 h 1114425"/>
                <a:gd name="connsiteX9" fmla="*/ 566261 w 1009650"/>
                <a:gd name="connsiteY9" fmla="*/ 1093946 h 1114425"/>
                <a:gd name="connsiteX10" fmla="*/ 566261 w 1009650"/>
                <a:gd name="connsiteY10" fmla="*/ 1115854 h 1114425"/>
                <a:gd name="connsiteX11" fmla="*/ 852011 w 1009650"/>
                <a:gd name="connsiteY11" fmla="*/ 1115854 h 1114425"/>
                <a:gd name="connsiteX12" fmla="*/ 852011 w 1009650"/>
                <a:gd name="connsiteY12" fmla="*/ 1097756 h 1114425"/>
                <a:gd name="connsiteX13" fmla="*/ 1002506 w 1009650"/>
                <a:gd name="connsiteY13" fmla="*/ 1038701 h 1114425"/>
                <a:gd name="connsiteX14" fmla="*/ 471011 w 1009650"/>
                <a:gd name="connsiteY14" fmla="*/ 986314 h 1114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9650" h="1114425">
                  <a:moveTo>
                    <a:pt x="471011" y="986314"/>
                  </a:moveTo>
                  <a:cubicBezTo>
                    <a:pt x="170974" y="850106"/>
                    <a:pt x="242411" y="284321"/>
                    <a:pt x="297656" y="7144"/>
                  </a:cubicBezTo>
                  <a:cubicBezTo>
                    <a:pt x="220504" y="17621"/>
                    <a:pt x="170021" y="20479"/>
                    <a:pt x="170021" y="20479"/>
                  </a:cubicBezTo>
                  <a:lnTo>
                    <a:pt x="170021" y="124301"/>
                  </a:lnTo>
                  <a:lnTo>
                    <a:pt x="167164" y="260509"/>
                  </a:lnTo>
                  <a:cubicBezTo>
                    <a:pt x="167164" y="260509"/>
                    <a:pt x="141446" y="213836"/>
                    <a:pt x="114776" y="142399"/>
                  </a:cubicBezTo>
                  <a:cubicBezTo>
                    <a:pt x="51911" y="168116"/>
                    <a:pt x="7144" y="229076"/>
                    <a:pt x="7144" y="299561"/>
                  </a:cubicBezTo>
                  <a:cubicBezTo>
                    <a:pt x="7144" y="383381"/>
                    <a:pt x="69056" y="452914"/>
                    <a:pt x="150019" y="467201"/>
                  </a:cubicBezTo>
                  <a:lnTo>
                    <a:pt x="150019" y="552926"/>
                  </a:lnTo>
                  <a:cubicBezTo>
                    <a:pt x="150019" y="812006"/>
                    <a:pt x="327184" y="1030129"/>
                    <a:pt x="566261" y="1093946"/>
                  </a:cubicBezTo>
                  <a:lnTo>
                    <a:pt x="566261" y="1115854"/>
                  </a:lnTo>
                  <a:lnTo>
                    <a:pt x="852011" y="1115854"/>
                  </a:lnTo>
                  <a:lnTo>
                    <a:pt x="852011" y="1097756"/>
                  </a:lnTo>
                  <a:cubicBezTo>
                    <a:pt x="905351" y="1085374"/>
                    <a:pt x="955834" y="1065371"/>
                    <a:pt x="1002506" y="1038701"/>
                  </a:cubicBezTo>
                  <a:cubicBezTo>
                    <a:pt x="851059" y="1071086"/>
                    <a:pt x="663416" y="1073944"/>
                    <a:pt x="471011" y="986314"/>
                  </a:cubicBezTo>
                  <a:close/>
                </a:path>
              </a:pathLst>
            </a:custGeom>
            <a:solidFill>
              <a:srgbClr val="E8C28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9" name="Freeform: Shape 14">
              <a:extLst>
                <a:ext uri="{FF2B5EF4-FFF2-40B4-BE49-F238E27FC236}">
                  <a16:creationId xmlns:a16="http://schemas.microsoft.com/office/drawing/2014/main" id="{D0E74D35-45AD-7A47-AC8D-AE76F6A94916}"/>
                </a:ext>
              </a:extLst>
            </p:cNvPr>
            <p:cNvSpPr/>
            <p:nvPr/>
          </p:nvSpPr>
          <p:spPr>
            <a:xfrm>
              <a:off x="4493324" y="2077035"/>
              <a:ext cx="1210783" cy="928820"/>
            </a:xfrm>
            <a:custGeom>
              <a:avLst/>
              <a:gdLst>
                <a:gd name="connsiteX0" fmla="*/ 1145034 w 1390650"/>
                <a:gd name="connsiteY0" fmla="*/ 234651 h 1066800"/>
                <a:gd name="connsiteX1" fmla="*/ 73472 w 1390650"/>
                <a:gd name="connsiteY1" fmla="*/ 331806 h 1066800"/>
                <a:gd name="connsiteX2" fmla="*/ 73472 w 1390650"/>
                <a:gd name="connsiteY2" fmla="*/ 922356 h 1066800"/>
                <a:gd name="connsiteX3" fmla="*/ 125859 w 1390650"/>
                <a:gd name="connsiteY3" fmla="*/ 1040466 h 1066800"/>
                <a:gd name="connsiteX4" fmla="*/ 128717 w 1390650"/>
                <a:gd name="connsiteY4" fmla="*/ 904259 h 1066800"/>
                <a:gd name="connsiteX5" fmla="*/ 128717 w 1390650"/>
                <a:gd name="connsiteY5" fmla="*/ 800436 h 1066800"/>
                <a:gd name="connsiteX6" fmla="*/ 1059309 w 1390650"/>
                <a:gd name="connsiteY6" fmla="*/ 442296 h 1066800"/>
                <a:gd name="connsiteX7" fmla="*/ 1202184 w 1390650"/>
                <a:gd name="connsiteY7" fmla="*/ 819486 h 1066800"/>
                <a:gd name="connsiteX8" fmla="*/ 1241237 w 1390650"/>
                <a:gd name="connsiteY8" fmla="*/ 863301 h 1066800"/>
                <a:gd name="connsiteX9" fmla="*/ 1241237 w 1390650"/>
                <a:gd name="connsiteY9" fmla="*/ 1060469 h 1066800"/>
                <a:gd name="connsiteX10" fmla="*/ 1293624 w 1390650"/>
                <a:gd name="connsiteY10" fmla="*/ 950931 h 1066800"/>
                <a:gd name="connsiteX11" fmla="*/ 1145034 w 1390650"/>
                <a:gd name="connsiteY11" fmla="*/ 234651 h 106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90650" h="1066800">
                  <a:moveTo>
                    <a:pt x="1145034" y="234651"/>
                  </a:moveTo>
                  <a:cubicBezTo>
                    <a:pt x="988824" y="-97771"/>
                    <a:pt x="311597" y="-66339"/>
                    <a:pt x="73472" y="331806"/>
                  </a:cubicBezTo>
                  <a:cubicBezTo>
                    <a:pt x="-43686" y="527069"/>
                    <a:pt x="19179" y="777576"/>
                    <a:pt x="73472" y="922356"/>
                  </a:cubicBezTo>
                  <a:cubicBezTo>
                    <a:pt x="101094" y="994746"/>
                    <a:pt x="125859" y="1040466"/>
                    <a:pt x="125859" y="1040466"/>
                  </a:cubicBezTo>
                  <a:lnTo>
                    <a:pt x="128717" y="904259"/>
                  </a:lnTo>
                  <a:lnTo>
                    <a:pt x="128717" y="800436"/>
                  </a:lnTo>
                  <a:cubicBezTo>
                    <a:pt x="128717" y="800436"/>
                    <a:pt x="883097" y="748049"/>
                    <a:pt x="1059309" y="442296"/>
                  </a:cubicBezTo>
                  <a:cubicBezTo>
                    <a:pt x="1059309" y="442296"/>
                    <a:pt x="1052642" y="637559"/>
                    <a:pt x="1202184" y="819486"/>
                  </a:cubicBezTo>
                  <a:lnTo>
                    <a:pt x="1241237" y="863301"/>
                  </a:lnTo>
                  <a:lnTo>
                    <a:pt x="1241237" y="1060469"/>
                  </a:lnTo>
                  <a:cubicBezTo>
                    <a:pt x="1241237" y="1060469"/>
                    <a:pt x="1265049" y="1017606"/>
                    <a:pt x="1293624" y="950931"/>
                  </a:cubicBezTo>
                  <a:cubicBezTo>
                    <a:pt x="1380302" y="748049"/>
                    <a:pt x="1511747" y="326091"/>
                    <a:pt x="1145034" y="234651"/>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0" name="Freeform: Shape 15">
              <a:extLst>
                <a:ext uri="{FF2B5EF4-FFF2-40B4-BE49-F238E27FC236}">
                  <a16:creationId xmlns:a16="http://schemas.microsoft.com/office/drawing/2014/main" id="{61CA6BCA-E48A-1844-BD21-31885EA578B9}"/>
                </a:ext>
              </a:extLst>
            </p:cNvPr>
            <p:cNvSpPr/>
            <p:nvPr/>
          </p:nvSpPr>
          <p:spPr>
            <a:xfrm>
              <a:off x="5213686" y="2926949"/>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6">
              <a:extLst>
                <a:ext uri="{FF2B5EF4-FFF2-40B4-BE49-F238E27FC236}">
                  <a16:creationId xmlns:a16="http://schemas.microsoft.com/office/drawing/2014/main" id="{F8B414AA-8078-7345-A1D6-159B092FF9CE}"/>
                </a:ext>
              </a:extLst>
            </p:cNvPr>
            <p:cNvSpPr/>
            <p:nvPr/>
          </p:nvSpPr>
          <p:spPr>
            <a:xfrm>
              <a:off x="5284178" y="2949340"/>
              <a:ext cx="58051" cy="58051"/>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7">
              <a:extLst>
                <a:ext uri="{FF2B5EF4-FFF2-40B4-BE49-F238E27FC236}">
                  <a16:creationId xmlns:a16="http://schemas.microsoft.com/office/drawing/2014/main" id="{72C93BAF-A97B-F649-82F8-865F49904BF2}"/>
                </a:ext>
              </a:extLst>
            </p:cNvPr>
            <p:cNvSpPr/>
            <p:nvPr/>
          </p:nvSpPr>
          <p:spPr>
            <a:xfrm>
              <a:off x="4765862" y="2926949"/>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8">
              <a:extLst>
                <a:ext uri="{FF2B5EF4-FFF2-40B4-BE49-F238E27FC236}">
                  <a16:creationId xmlns:a16="http://schemas.microsoft.com/office/drawing/2014/main" id="{3EC6BA75-D027-5D43-8B5B-D5E4E34DE6B5}"/>
                </a:ext>
              </a:extLst>
            </p:cNvPr>
            <p:cNvSpPr/>
            <p:nvPr/>
          </p:nvSpPr>
          <p:spPr>
            <a:xfrm>
              <a:off x="4836354" y="2949340"/>
              <a:ext cx="58051" cy="58051"/>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4" name="Freeform: Shape 19">
              <a:extLst>
                <a:ext uri="{FF2B5EF4-FFF2-40B4-BE49-F238E27FC236}">
                  <a16:creationId xmlns:a16="http://schemas.microsoft.com/office/drawing/2014/main" id="{C9B2BA0F-DC9F-F444-B952-6B22D236FBD1}"/>
                </a:ext>
              </a:extLst>
            </p:cNvPr>
            <p:cNvSpPr/>
            <p:nvPr/>
          </p:nvSpPr>
          <p:spPr>
            <a:xfrm>
              <a:off x="5090121" y="3141372"/>
              <a:ext cx="99516" cy="165861"/>
            </a:xfrm>
            <a:custGeom>
              <a:avLst/>
              <a:gdLst>
                <a:gd name="connsiteX0" fmla="*/ 21431 w 114300"/>
                <a:gd name="connsiteY0" fmla="*/ 189491 h 190500"/>
                <a:gd name="connsiteX1" fmla="*/ 7144 w 114300"/>
                <a:gd name="connsiteY1" fmla="*/ 175204 h 190500"/>
                <a:gd name="connsiteX2" fmla="*/ 21431 w 114300"/>
                <a:gd name="connsiteY2" fmla="*/ 160916 h 190500"/>
                <a:gd name="connsiteX3" fmla="*/ 85249 w 114300"/>
                <a:gd name="connsiteY3" fmla="*/ 97099 h 190500"/>
                <a:gd name="connsiteX4" fmla="*/ 33814 w 114300"/>
                <a:gd name="connsiteY4" fmla="*/ 34234 h 190500"/>
                <a:gd name="connsiteX5" fmla="*/ 23336 w 114300"/>
                <a:gd name="connsiteY5" fmla="*/ 18041 h 190500"/>
                <a:gd name="connsiteX6" fmla="*/ 39529 w 114300"/>
                <a:gd name="connsiteY6" fmla="*/ 7564 h 190500"/>
                <a:gd name="connsiteX7" fmla="*/ 113824 w 114300"/>
                <a:gd name="connsiteY7" fmla="*/ 98051 h 190500"/>
                <a:gd name="connsiteX8" fmla="*/ 21431 w 114300"/>
                <a:gd name="connsiteY8" fmla="*/ 18949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190500">
                  <a:moveTo>
                    <a:pt x="21431" y="189491"/>
                  </a:moveTo>
                  <a:cubicBezTo>
                    <a:pt x="13811" y="189491"/>
                    <a:pt x="7144" y="183776"/>
                    <a:pt x="7144" y="175204"/>
                  </a:cubicBezTo>
                  <a:cubicBezTo>
                    <a:pt x="7144" y="167584"/>
                    <a:pt x="12859" y="160916"/>
                    <a:pt x="21431" y="160916"/>
                  </a:cubicBezTo>
                  <a:cubicBezTo>
                    <a:pt x="56674" y="160916"/>
                    <a:pt x="85249" y="132341"/>
                    <a:pt x="85249" y="97099"/>
                  </a:cubicBezTo>
                  <a:cubicBezTo>
                    <a:pt x="85249" y="66619"/>
                    <a:pt x="63341" y="39949"/>
                    <a:pt x="33814" y="34234"/>
                  </a:cubicBezTo>
                  <a:cubicBezTo>
                    <a:pt x="26194" y="32329"/>
                    <a:pt x="21431" y="25661"/>
                    <a:pt x="23336" y="18041"/>
                  </a:cubicBezTo>
                  <a:cubicBezTo>
                    <a:pt x="25241" y="10421"/>
                    <a:pt x="31909" y="5659"/>
                    <a:pt x="39529" y="7564"/>
                  </a:cubicBezTo>
                  <a:cubicBezTo>
                    <a:pt x="82391" y="16136"/>
                    <a:pt x="113824" y="54236"/>
                    <a:pt x="113824" y="98051"/>
                  </a:cubicBezTo>
                  <a:cubicBezTo>
                    <a:pt x="112871" y="148534"/>
                    <a:pt x="71914" y="189491"/>
                    <a:pt x="21431" y="189491"/>
                  </a:cubicBezTo>
                  <a:close/>
                </a:path>
              </a:pathLst>
            </a:custGeom>
            <a:solidFill>
              <a:srgbClr val="E8C28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5" name="Freeform: Shape 20">
              <a:extLst>
                <a:ext uri="{FF2B5EF4-FFF2-40B4-BE49-F238E27FC236}">
                  <a16:creationId xmlns:a16="http://schemas.microsoft.com/office/drawing/2014/main" id="{84B2E179-05A1-5548-8F0C-8DE07D53E031}"/>
                </a:ext>
              </a:extLst>
            </p:cNvPr>
            <p:cNvSpPr/>
            <p:nvPr/>
          </p:nvSpPr>
          <p:spPr>
            <a:xfrm>
              <a:off x="4739843" y="2846483"/>
              <a:ext cx="199033" cy="82930"/>
            </a:xfrm>
            <a:custGeom>
              <a:avLst/>
              <a:gdLst>
                <a:gd name="connsiteX0" fmla="*/ 211336 w 228600"/>
                <a:gd name="connsiteY0" fmla="*/ 95754 h 95250"/>
                <a:gd name="connsiteX1" fmla="*/ 194191 w 228600"/>
                <a:gd name="connsiteY1" fmla="*/ 86229 h 95250"/>
                <a:gd name="connsiteX2" fmla="*/ 120849 w 228600"/>
                <a:gd name="connsiteY2" fmla="*/ 46224 h 95250"/>
                <a:gd name="connsiteX3" fmla="*/ 43696 w 228600"/>
                <a:gd name="connsiteY3" fmla="*/ 86229 h 95250"/>
                <a:gd name="connsiteX4" fmla="*/ 17026 w 228600"/>
                <a:gd name="connsiteY4" fmla="*/ 93849 h 95250"/>
                <a:gd name="connsiteX5" fmla="*/ 9406 w 228600"/>
                <a:gd name="connsiteY5" fmla="*/ 67179 h 95250"/>
                <a:gd name="connsiteX6" fmla="*/ 120849 w 228600"/>
                <a:gd name="connsiteY6" fmla="*/ 7171 h 95250"/>
                <a:gd name="connsiteX7" fmla="*/ 226576 w 228600"/>
                <a:gd name="connsiteY7" fmla="*/ 67179 h 95250"/>
                <a:gd name="connsiteX8" fmla="*/ 218956 w 228600"/>
                <a:gd name="connsiteY8" fmla="*/ 93849 h 95250"/>
                <a:gd name="connsiteX9" fmla="*/ 211336 w 228600"/>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600" h="95250">
                  <a:moveTo>
                    <a:pt x="211336" y="95754"/>
                  </a:moveTo>
                  <a:cubicBezTo>
                    <a:pt x="204669" y="95754"/>
                    <a:pt x="198001" y="91944"/>
                    <a:pt x="194191" y="86229"/>
                  </a:cubicBezTo>
                  <a:cubicBezTo>
                    <a:pt x="179904" y="62416"/>
                    <a:pt x="152281" y="46224"/>
                    <a:pt x="120849" y="46224"/>
                  </a:cubicBezTo>
                  <a:cubicBezTo>
                    <a:pt x="88464" y="45271"/>
                    <a:pt x="57984" y="61464"/>
                    <a:pt x="43696" y="86229"/>
                  </a:cubicBezTo>
                  <a:cubicBezTo>
                    <a:pt x="37981" y="95754"/>
                    <a:pt x="26551" y="98611"/>
                    <a:pt x="17026" y="93849"/>
                  </a:cubicBezTo>
                  <a:cubicBezTo>
                    <a:pt x="7501" y="88134"/>
                    <a:pt x="4644" y="76704"/>
                    <a:pt x="9406" y="67179"/>
                  </a:cubicBezTo>
                  <a:cubicBezTo>
                    <a:pt x="30361" y="30031"/>
                    <a:pt x="74176" y="6219"/>
                    <a:pt x="120849" y="7171"/>
                  </a:cubicBezTo>
                  <a:cubicBezTo>
                    <a:pt x="165616" y="8124"/>
                    <a:pt x="206574" y="30984"/>
                    <a:pt x="226576" y="67179"/>
                  </a:cubicBezTo>
                  <a:cubicBezTo>
                    <a:pt x="232291" y="76704"/>
                    <a:pt x="228481" y="88134"/>
                    <a:pt x="218956" y="93849"/>
                  </a:cubicBezTo>
                  <a:cubicBezTo>
                    <a:pt x="218004" y="94801"/>
                    <a:pt x="214194" y="95754"/>
                    <a:pt x="211336"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21">
              <a:extLst>
                <a:ext uri="{FF2B5EF4-FFF2-40B4-BE49-F238E27FC236}">
                  <a16:creationId xmlns:a16="http://schemas.microsoft.com/office/drawing/2014/main" id="{D4502813-4C51-B44D-BFE8-A77A02A4FC5B}"/>
                </a:ext>
              </a:extLst>
            </p:cNvPr>
            <p:cNvSpPr/>
            <p:nvPr/>
          </p:nvSpPr>
          <p:spPr>
            <a:xfrm>
              <a:off x="5194763" y="2846483"/>
              <a:ext cx="190740" cy="82930"/>
            </a:xfrm>
            <a:custGeom>
              <a:avLst/>
              <a:gdLst>
                <a:gd name="connsiteX0" fmla="*/ 26974 w 219075"/>
                <a:gd name="connsiteY0" fmla="*/ 95754 h 95250"/>
                <a:gd name="connsiteX1" fmla="*/ 17449 w 219075"/>
                <a:gd name="connsiteY1" fmla="*/ 93849 h 95250"/>
                <a:gd name="connsiteX2" fmla="*/ 9829 w 219075"/>
                <a:gd name="connsiteY2" fmla="*/ 67179 h 95250"/>
                <a:gd name="connsiteX3" fmla="*/ 115557 w 219075"/>
                <a:gd name="connsiteY3" fmla="*/ 7171 h 95250"/>
                <a:gd name="connsiteX4" fmla="*/ 215569 w 219075"/>
                <a:gd name="connsiteY4" fmla="*/ 67179 h 95250"/>
                <a:gd name="connsiteX5" fmla="*/ 207949 w 219075"/>
                <a:gd name="connsiteY5" fmla="*/ 93849 h 95250"/>
                <a:gd name="connsiteX6" fmla="*/ 181279 w 219075"/>
                <a:gd name="connsiteY6" fmla="*/ 86229 h 95250"/>
                <a:gd name="connsiteX7" fmla="*/ 114604 w 219075"/>
                <a:gd name="connsiteY7" fmla="*/ 46224 h 95250"/>
                <a:gd name="connsiteX8" fmla="*/ 44119 w 219075"/>
                <a:gd name="connsiteY8" fmla="*/ 86229 h 95250"/>
                <a:gd name="connsiteX9" fmla="*/ 26974 w 219075"/>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075" h="95250">
                  <a:moveTo>
                    <a:pt x="26974" y="95754"/>
                  </a:moveTo>
                  <a:cubicBezTo>
                    <a:pt x="24116" y="95754"/>
                    <a:pt x="20307" y="94801"/>
                    <a:pt x="17449" y="93849"/>
                  </a:cubicBezTo>
                  <a:cubicBezTo>
                    <a:pt x="7924" y="89086"/>
                    <a:pt x="4114" y="76704"/>
                    <a:pt x="9829" y="67179"/>
                  </a:cubicBezTo>
                  <a:cubicBezTo>
                    <a:pt x="29832" y="30031"/>
                    <a:pt x="71741" y="6219"/>
                    <a:pt x="115557" y="7171"/>
                  </a:cubicBezTo>
                  <a:cubicBezTo>
                    <a:pt x="158419" y="8124"/>
                    <a:pt x="196519" y="30984"/>
                    <a:pt x="215569" y="67179"/>
                  </a:cubicBezTo>
                  <a:cubicBezTo>
                    <a:pt x="220332" y="76704"/>
                    <a:pt x="217474" y="88134"/>
                    <a:pt x="207949" y="93849"/>
                  </a:cubicBezTo>
                  <a:cubicBezTo>
                    <a:pt x="198424" y="98611"/>
                    <a:pt x="186994" y="95754"/>
                    <a:pt x="181279" y="86229"/>
                  </a:cubicBezTo>
                  <a:cubicBezTo>
                    <a:pt x="168896" y="62416"/>
                    <a:pt x="143179" y="47176"/>
                    <a:pt x="114604" y="46224"/>
                  </a:cubicBezTo>
                  <a:cubicBezTo>
                    <a:pt x="85076" y="46224"/>
                    <a:pt x="57454" y="61464"/>
                    <a:pt x="44119" y="86229"/>
                  </a:cubicBezTo>
                  <a:cubicBezTo>
                    <a:pt x="40309" y="91944"/>
                    <a:pt x="33641" y="95754"/>
                    <a:pt x="26974"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22">
              <a:extLst>
                <a:ext uri="{FF2B5EF4-FFF2-40B4-BE49-F238E27FC236}">
                  <a16:creationId xmlns:a16="http://schemas.microsoft.com/office/drawing/2014/main" id="{655C78AF-1BDE-CB4D-90E3-E20DE965EEEE}"/>
                </a:ext>
              </a:extLst>
            </p:cNvPr>
            <p:cNvSpPr/>
            <p:nvPr/>
          </p:nvSpPr>
          <p:spPr>
            <a:xfrm>
              <a:off x="4843817" y="3379749"/>
              <a:ext cx="456117" cy="240498"/>
            </a:xfrm>
            <a:custGeom>
              <a:avLst/>
              <a:gdLst>
                <a:gd name="connsiteX0" fmla="*/ 263366 w 523875"/>
                <a:gd name="connsiteY0" fmla="*/ 270986 h 276225"/>
                <a:gd name="connsiteX1" fmla="*/ 263366 w 523875"/>
                <a:gd name="connsiteY1" fmla="*/ 270986 h 276225"/>
                <a:gd name="connsiteX2" fmla="*/ 7144 w 523875"/>
                <a:gd name="connsiteY2" fmla="*/ 14764 h 276225"/>
                <a:gd name="connsiteX3" fmla="*/ 7144 w 523875"/>
                <a:gd name="connsiteY3" fmla="*/ 7144 h 276225"/>
                <a:gd name="connsiteX4" fmla="*/ 519589 w 523875"/>
                <a:gd name="connsiteY4" fmla="*/ 7144 h 276225"/>
                <a:gd name="connsiteX5" fmla="*/ 519589 w 523875"/>
                <a:gd name="connsiteY5" fmla="*/ 14764 h 276225"/>
                <a:gd name="connsiteX6" fmla="*/ 263366 w 523875"/>
                <a:gd name="connsiteY6" fmla="*/ 270986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3875" h="276225">
                  <a:moveTo>
                    <a:pt x="263366" y="270986"/>
                  </a:moveTo>
                  <a:lnTo>
                    <a:pt x="263366" y="270986"/>
                  </a:lnTo>
                  <a:cubicBezTo>
                    <a:pt x="121444" y="270986"/>
                    <a:pt x="7144" y="156686"/>
                    <a:pt x="7144" y="14764"/>
                  </a:cubicBezTo>
                  <a:lnTo>
                    <a:pt x="7144" y="7144"/>
                  </a:lnTo>
                  <a:lnTo>
                    <a:pt x="519589" y="7144"/>
                  </a:lnTo>
                  <a:lnTo>
                    <a:pt x="519589" y="14764"/>
                  </a:lnTo>
                  <a:cubicBezTo>
                    <a:pt x="519589" y="156686"/>
                    <a:pt x="404336" y="270986"/>
                    <a:pt x="263366" y="270986"/>
                  </a:cubicBezTo>
                  <a:close/>
                </a:path>
              </a:pathLst>
            </a:custGeom>
            <a:solidFill>
              <a:srgbClr val="BE1E2D"/>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23">
              <a:extLst>
                <a:ext uri="{FF2B5EF4-FFF2-40B4-BE49-F238E27FC236}">
                  <a16:creationId xmlns:a16="http://schemas.microsoft.com/office/drawing/2014/main" id="{E9561FCD-D8F8-0C41-8535-660523E65AB6}"/>
                </a:ext>
              </a:extLst>
            </p:cNvPr>
            <p:cNvSpPr/>
            <p:nvPr/>
          </p:nvSpPr>
          <p:spPr>
            <a:xfrm>
              <a:off x="4864550" y="3380577"/>
              <a:ext cx="414652" cy="74637"/>
            </a:xfrm>
            <a:custGeom>
              <a:avLst/>
              <a:gdLst>
                <a:gd name="connsiteX0" fmla="*/ 459581 w 476250"/>
                <a:gd name="connsiteY0" fmla="*/ 80486 h 85725"/>
                <a:gd name="connsiteX1" fmla="*/ 22384 w 476250"/>
                <a:gd name="connsiteY1" fmla="*/ 80486 h 85725"/>
                <a:gd name="connsiteX2" fmla="*/ 7144 w 476250"/>
                <a:gd name="connsiteY2" fmla="*/ 65246 h 85725"/>
                <a:gd name="connsiteX3" fmla="*/ 7144 w 476250"/>
                <a:gd name="connsiteY3" fmla="*/ 7144 h 85725"/>
                <a:gd name="connsiteX4" fmla="*/ 474821 w 476250"/>
                <a:gd name="connsiteY4" fmla="*/ 7144 h 85725"/>
                <a:gd name="connsiteX5" fmla="*/ 474821 w 476250"/>
                <a:gd name="connsiteY5" fmla="*/ 65246 h 85725"/>
                <a:gd name="connsiteX6" fmla="*/ 459581 w 476250"/>
                <a:gd name="connsiteY6" fmla="*/ 8048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0" h="85725">
                  <a:moveTo>
                    <a:pt x="459581" y="80486"/>
                  </a:moveTo>
                  <a:lnTo>
                    <a:pt x="22384" y="80486"/>
                  </a:lnTo>
                  <a:cubicBezTo>
                    <a:pt x="13811" y="80486"/>
                    <a:pt x="7144" y="73819"/>
                    <a:pt x="7144" y="65246"/>
                  </a:cubicBezTo>
                  <a:lnTo>
                    <a:pt x="7144" y="7144"/>
                  </a:lnTo>
                  <a:lnTo>
                    <a:pt x="474821" y="7144"/>
                  </a:lnTo>
                  <a:lnTo>
                    <a:pt x="474821" y="65246"/>
                  </a:lnTo>
                  <a:cubicBezTo>
                    <a:pt x="474821" y="72866"/>
                    <a:pt x="468154" y="80486"/>
                    <a:pt x="459581" y="8048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9" name="Freeform: Shape 24">
              <a:extLst>
                <a:ext uri="{FF2B5EF4-FFF2-40B4-BE49-F238E27FC236}">
                  <a16:creationId xmlns:a16="http://schemas.microsoft.com/office/drawing/2014/main" id="{4C0F19A2-E7E5-8C46-ADCC-2EA523638B93}"/>
                </a:ext>
              </a:extLst>
            </p:cNvPr>
            <p:cNvSpPr/>
            <p:nvPr/>
          </p:nvSpPr>
          <p:spPr>
            <a:xfrm>
              <a:off x="4914308" y="3490158"/>
              <a:ext cx="315135" cy="124395"/>
            </a:xfrm>
            <a:custGeom>
              <a:avLst/>
              <a:gdLst>
                <a:gd name="connsiteX0" fmla="*/ 182404 w 361950"/>
                <a:gd name="connsiteY0" fmla="*/ 12730 h 142875"/>
                <a:gd name="connsiteX1" fmla="*/ 7144 w 361950"/>
                <a:gd name="connsiteY1" fmla="*/ 74643 h 142875"/>
                <a:gd name="connsiteX2" fmla="*/ 182404 w 361950"/>
                <a:gd name="connsiteY2" fmla="*/ 144175 h 142875"/>
                <a:gd name="connsiteX3" fmla="*/ 356711 w 361950"/>
                <a:gd name="connsiteY3" fmla="*/ 75595 h 142875"/>
                <a:gd name="connsiteX4" fmla="*/ 182404 w 361950"/>
                <a:gd name="connsiteY4" fmla="*/ 12730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950" h="142875">
                  <a:moveTo>
                    <a:pt x="182404" y="12730"/>
                  </a:moveTo>
                  <a:cubicBezTo>
                    <a:pt x="98584" y="-1557"/>
                    <a:pt x="43339" y="32733"/>
                    <a:pt x="7144" y="74643"/>
                  </a:cubicBezTo>
                  <a:cubicBezTo>
                    <a:pt x="52864" y="117505"/>
                    <a:pt x="114776" y="144175"/>
                    <a:pt x="182404" y="144175"/>
                  </a:cubicBezTo>
                  <a:cubicBezTo>
                    <a:pt x="250031" y="144175"/>
                    <a:pt x="310991" y="118458"/>
                    <a:pt x="356711" y="75595"/>
                  </a:cubicBezTo>
                  <a:cubicBezTo>
                    <a:pt x="271939" y="-20607"/>
                    <a:pt x="182404" y="12730"/>
                    <a:pt x="182404" y="12730"/>
                  </a:cubicBezTo>
                  <a:close/>
                </a:path>
              </a:pathLst>
            </a:custGeom>
            <a:solidFill>
              <a:srgbClr val="EE4036"/>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0" name="Freeform: Shape 25">
              <a:extLst>
                <a:ext uri="{FF2B5EF4-FFF2-40B4-BE49-F238E27FC236}">
                  <a16:creationId xmlns:a16="http://schemas.microsoft.com/office/drawing/2014/main" id="{950974A5-F05E-E846-A64A-2B85364A0A03}"/>
                </a:ext>
              </a:extLst>
            </p:cNvPr>
            <p:cNvSpPr/>
            <p:nvPr/>
          </p:nvSpPr>
          <p:spPr>
            <a:xfrm>
              <a:off x="5408643" y="3973599"/>
              <a:ext cx="348307" cy="389773"/>
            </a:xfrm>
            <a:custGeom>
              <a:avLst/>
              <a:gdLst>
                <a:gd name="connsiteX0" fmla="*/ 391873 w 400050"/>
                <a:gd name="connsiteY0" fmla="*/ 317578 h 447675"/>
                <a:gd name="connsiteX1" fmla="*/ 325198 w 400050"/>
                <a:gd name="connsiteY1" fmla="*/ 309958 h 447675"/>
                <a:gd name="connsiteX2" fmla="*/ 319483 w 400050"/>
                <a:gd name="connsiteY2" fmla="*/ 315673 h 447675"/>
                <a:gd name="connsiteX3" fmla="*/ 145176 w 400050"/>
                <a:gd name="connsiteY3" fmla="*/ 95646 h 447675"/>
                <a:gd name="connsiteX4" fmla="*/ 151843 w 400050"/>
                <a:gd name="connsiteY4" fmla="*/ 91836 h 447675"/>
                <a:gd name="connsiteX5" fmla="*/ 159463 w 400050"/>
                <a:gd name="connsiteY5" fmla="*/ 25161 h 447675"/>
                <a:gd name="connsiteX6" fmla="*/ 92788 w 400050"/>
                <a:gd name="connsiteY6" fmla="*/ 17541 h 447675"/>
                <a:gd name="connsiteX7" fmla="*/ 75643 w 400050"/>
                <a:gd name="connsiteY7" fmla="*/ 65166 h 447675"/>
                <a:gd name="connsiteX8" fmla="*/ 25161 w 400050"/>
                <a:gd name="connsiteY8" fmla="*/ 70881 h 447675"/>
                <a:gd name="connsiteX9" fmla="*/ 17541 w 400050"/>
                <a:gd name="connsiteY9" fmla="*/ 137556 h 447675"/>
                <a:gd name="connsiteX10" fmla="*/ 80406 w 400050"/>
                <a:gd name="connsiteY10" fmla="*/ 148033 h 447675"/>
                <a:gd name="connsiteX11" fmla="*/ 253761 w 400050"/>
                <a:gd name="connsiteY11" fmla="*/ 368061 h 447675"/>
                <a:gd name="connsiteX12" fmla="*/ 249951 w 400050"/>
                <a:gd name="connsiteY12" fmla="*/ 430926 h 447675"/>
                <a:gd name="connsiteX13" fmla="*/ 316626 w 400050"/>
                <a:gd name="connsiteY13" fmla="*/ 438546 h 447675"/>
                <a:gd name="connsiteX14" fmla="*/ 333771 w 400050"/>
                <a:gd name="connsiteY14" fmla="*/ 390921 h 447675"/>
                <a:gd name="connsiteX15" fmla="*/ 384253 w 400050"/>
                <a:gd name="connsiteY15" fmla="*/ 385206 h 447675"/>
                <a:gd name="connsiteX16" fmla="*/ 391873 w 400050"/>
                <a:gd name="connsiteY16" fmla="*/ 317578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47675">
                  <a:moveTo>
                    <a:pt x="391873" y="317578"/>
                  </a:moveTo>
                  <a:cubicBezTo>
                    <a:pt x="375681" y="296623"/>
                    <a:pt x="346153" y="293766"/>
                    <a:pt x="325198" y="309958"/>
                  </a:cubicBezTo>
                  <a:cubicBezTo>
                    <a:pt x="323293" y="311863"/>
                    <a:pt x="321388" y="313768"/>
                    <a:pt x="319483" y="315673"/>
                  </a:cubicBezTo>
                  <a:lnTo>
                    <a:pt x="145176" y="95646"/>
                  </a:lnTo>
                  <a:cubicBezTo>
                    <a:pt x="147081" y="94693"/>
                    <a:pt x="148986" y="92788"/>
                    <a:pt x="151843" y="91836"/>
                  </a:cubicBezTo>
                  <a:cubicBezTo>
                    <a:pt x="172798" y="75643"/>
                    <a:pt x="175656" y="46116"/>
                    <a:pt x="159463" y="25161"/>
                  </a:cubicBezTo>
                  <a:cubicBezTo>
                    <a:pt x="143271" y="4206"/>
                    <a:pt x="113743" y="1348"/>
                    <a:pt x="92788" y="17541"/>
                  </a:cubicBezTo>
                  <a:cubicBezTo>
                    <a:pt x="77548" y="28971"/>
                    <a:pt x="71833" y="48021"/>
                    <a:pt x="75643" y="65166"/>
                  </a:cubicBezTo>
                  <a:cubicBezTo>
                    <a:pt x="59451" y="57546"/>
                    <a:pt x="40401" y="58498"/>
                    <a:pt x="25161" y="70881"/>
                  </a:cubicBezTo>
                  <a:cubicBezTo>
                    <a:pt x="4206" y="87073"/>
                    <a:pt x="1348" y="116601"/>
                    <a:pt x="17541" y="137556"/>
                  </a:cubicBezTo>
                  <a:cubicBezTo>
                    <a:pt x="32781" y="156606"/>
                    <a:pt x="59451" y="161368"/>
                    <a:pt x="80406" y="148033"/>
                  </a:cubicBezTo>
                  <a:lnTo>
                    <a:pt x="253761" y="368061"/>
                  </a:lnTo>
                  <a:cubicBezTo>
                    <a:pt x="236616" y="385206"/>
                    <a:pt x="234711" y="411876"/>
                    <a:pt x="249951" y="430926"/>
                  </a:cubicBezTo>
                  <a:cubicBezTo>
                    <a:pt x="266143" y="451881"/>
                    <a:pt x="295671" y="454738"/>
                    <a:pt x="316626" y="438546"/>
                  </a:cubicBezTo>
                  <a:cubicBezTo>
                    <a:pt x="331866" y="427116"/>
                    <a:pt x="337581" y="408066"/>
                    <a:pt x="333771" y="390921"/>
                  </a:cubicBezTo>
                  <a:cubicBezTo>
                    <a:pt x="349963" y="398541"/>
                    <a:pt x="369013" y="397588"/>
                    <a:pt x="384253" y="385206"/>
                  </a:cubicBezTo>
                  <a:cubicBezTo>
                    <a:pt x="405208" y="368061"/>
                    <a:pt x="408066" y="338533"/>
                    <a:pt x="391873" y="31757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6">
              <a:extLst>
                <a:ext uri="{FF2B5EF4-FFF2-40B4-BE49-F238E27FC236}">
                  <a16:creationId xmlns:a16="http://schemas.microsoft.com/office/drawing/2014/main" id="{45040894-ED64-9542-B754-AAD81496E357}"/>
                </a:ext>
              </a:extLst>
            </p:cNvPr>
            <p:cNvSpPr/>
            <p:nvPr/>
          </p:nvSpPr>
          <p:spPr>
            <a:xfrm>
              <a:off x="5711136" y="4284386"/>
              <a:ext cx="414652" cy="315135"/>
            </a:xfrm>
            <a:custGeom>
              <a:avLst/>
              <a:gdLst>
                <a:gd name="connsiteX0" fmla="*/ 447351 w 476250"/>
                <a:gd name="connsiteY0" fmla="*/ 193034 h 361950"/>
                <a:gd name="connsiteX1" fmla="*/ 382581 w 476250"/>
                <a:gd name="connsiteY1" fmla="*/ 212084 h 361950"/>
                <a:gd name="connsiteX2" fmla="*/ 379724 w 476250"/>
                <a:gd name="connsiteY2" fmla="*/ 219703 h 361950"/>
                <a:gd name="connsiteX3" fmla="*/ 133979 w 476250"/>
                <a:gd name="connsiteY3" fmla="*/ 83496 h 361950"/>
                <a:gd name="connsiteX4" fmla="*/ 137788 w 476250"/>
                <a:gd name="connsiteY4" fmla="*/ 77781 h 361950"/>
                <a:gd name="connsiteX5" fmla="*/ 118738 w 476250"/>
                <a:gd name="connsiteY5" fmla="*/ 13011 h 361950"/>
                <a:gd name="connsiteX6" fmla="*/ 53968 w 476250"/>
                <a:gd name="connsiteY6" fmla="*/ 32061 h 361950"/>
                <a:gd name="connsiteX7" fmla="*/ 56826 w 476250"/>
                <a:gd name="connsiteY7" fmla="*/ 82544 h 361950"/>
                <a:gd name="connsiteX8" fmla="*/ 13011 w 476250"/>
                <a:gd name="connsiteY8" fmla="*/ 107309 h 361950"/>
                <a:gd name="connsiteX9" fmla="*/ 32061 w 476250"/>
                <a:gd name="connsiteY9" fmla="*/ 172078 h 361950"/>
                <a:gd name="connsiteX10" fmla="*/ 93974 w 476250"/>
                <a:gd name="connsiteY10" fmla="*/ 157791 h 361950"/>
                <a:gd name="connsiteX11" fmla="*/ 339718 w 476250"/>
                <a:gd name="connsiteY11" fmla="*/ 293046 h 361950"/>
                <a:gd name="connsiteX12" fmla="*/ 360674 w 476250"/>
                <a:gd name="connsiteY12" fmla="*/ 352101 h 361950"/>
                <a:gd name="connsiteX13" fmla="*/ 425443 w 476250"/>
                <a:gd name="connsiteY13" fmla="*/ 333051 h 361950"/>
                <a:gd name="connsiteX14" fmla="*/ 422586 w 476250"/>
                <a:gd name="connsiteY14" fmla="*/ 282569 h 361950"/>
                <a:gd name="connsiteX15" fmla="*/ 466401 w 476250"/>
                <a:gd name="connsiteY15" fmla="*/ 257803 h 361950"/>
                <a:gd name="connsiteX16" fmla="*/ 447351 w 476250"/>
                <a:gd name="connsiteY16" fmla="*/ 193034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6250" h="361950">
                  <a:moveTo>
                    <a:pt x="447351" y="193034"/>
                  </a:moveTo>
                  <a:cubicBezTo>
                    <a:pt x="424491" y="180651"/>
                    <a:pt x="394964" y="188271"/>
                    <a:pt x="382581" y="212084"/>
                  </a:cubicBezTo>
                  <a:cubicBezTo>
                    <a:pt x="381628" y="214941"/>
                    <a:pt x="380676" y="216846"/>
                    <a:pt x="379724" y="219703"/>
                  </a:cubicBezTo>
                  <a:lnTo>
                    <a:pt x="133979" y="83496"/>
                  </a:lnTo>
                  <a:cubicBezTo>
                    <a:pt x="135884" y="81591"/>
                    <a:pt x="136836" y="79686"/>
                    <a:pt x="137788" y="77781"/>
                  </a:cubicBezTo>
                  <a:cubicBezTo>
                    <a:pt x="150171" y="54921"/>
                    <a:pt x="142551" y="25394"/>
                    <a:pt x="118738" y="13011"/>
                  </a:cubicBezTo>
                  <a:cubicBezTo>
                    <a:pt x="95879" y="628"/>
                    <a:pt x="66351" y="8249"/>
                    <a:pt x="53968" y="32061"/>
                  </a:cubicBezTo>
                  <a:cubicBezTo>
                    <a:pt x="44443" y="48253"/>
                    <a:pt x="46349" y="68256"/>
                    <a:pt x="56826" y="82544"/>
                  </a:cubicBezTo>
                  <a:cubicBezTo>
                    <a:pt x="38729" y="81591"/>
                    <a:pt x="21584" y="90163"/>
                    <a:pt x="13011" y="107309"/>
                  </a:cubicBezTo>
                  <a:cubicBezTo>
                    <a:pt x="629" y="130169"/>
                    <a:pt x="8249" y="159696"/>
                    <a:pt x="32061" y="172078"/>
                  </a:cubicBezTo>
                  <a:cubicBezTo>
                    <a:pt x="53968" y="183509"/>
                    <a:pt x="80638" y="176841"/>
                    <a:pt x="93974" y="157791"/>
                  </a:cubicBezTo>
                  <a:lnTo>
                    <a:pt x="339718" y="293046"/>
                  </a:lnTo>
                  <a:cubicBezTo>
                    <a:pt x="331146" y="314953"/>
                    <a:pt x="339718" y="340671"/>
                    <a:pt x="360674" y="352101"/>
                  </a:cubicBezTo>
                  <a:cubicBezTo>
                    <a:pt x="383534" y="364484"/>
                    <a:pt x="413061" y="356863"/>
                    <a:pt x="425443" y="333051"/>
                  </a:cubicBezTo>
                  <a:cubicBezTo>
                    <a:pt x="434968" y="316859"/>
                    <a:pt x="433064" y="296856"/>
                    <a:pt x="422586" y="282569"/>
                  </a:cubicBezTo>
                  <a:cubicBezTo>
                    <a:pt x="440684" y="283521"/>
                    <a:pt x="457828" y="274949"/>
                    <a:pt x="466401" y="257803"/>
                  </a:cubicBezTo>
                  <a:cubicBezTo>
                    <a:pt x="478784" y="234944"/>
                    <a:pt x="470211" y="206369"/>
                    <a:pt x="447351" y="193034"/>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7">
              <a:extLst>
                <a:ext uri="{FF2B5EF4-FFF2-40B4-BE49-F238E27FC236}">
                  <a16:creationId xmlns:a16="http://schemas.microsoft.com/office/drawing/2014/main" id="{21879E8D-0620-7947-9822-FF69F16D8975}"/>
                </a:ext>
              </a:extLst>
            </p:cNvPr>
            <p:cNvSpPr/>
            <p:nvPr/>
          </p:nvSpPr>
          <p:spPr>
            <a:xfrm>
              <a:off x="4690396" y="3922113"/>
              <a:ext cx="82930" cy="82930"/>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7" y="7144"/>
                    <a:pt x="51911" y="7144"/>
                  </a:cubicBezTo>
                  <a:cubicBezTo>
                    <a:pt x="76636" y="7144"/>
                    <a:pt x="96679" y="27187"/>
                    <a:pt x="96679" y="5191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8">
              <a:extLst>
                <a:ext uri="{FF2B5EF4-FFF2-40B4-BE49-F238E27FC236}">
                  <a16:creationId xmlns:a16="http://schemas.microsoft.com/office/drawing/2014/main" id="{B249EF42-226E-9A4E-A354-5CF1482107D7}"/>
                </a:ext>
              </a:extLst>
            </p:cNvPr>
            <p:cNvSpPr/>
            <p:nvPr/>
          </p:nvSpPr>
          <p:spPr>
            <a:xfrm>
              <a:off x="5034557" y="4651900"/>
              <a:ext cx="82930" cy="82930"/>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7" y="7144"/>
                    <a:pt x="51911" y="7144"/>
                  </a:cubicBezTo>
                  <a:cubicBezTo>
                    <a:pt x="76636" y="7144"/>
                    <a:pt x="96679" y="27187"/>
                    <a:pt x="96679" y="5191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4" name="Freeform: Shape 29">
              <a:extLst>
                <a:ext uri="{FF2B5EF4-FFF2-40B4-BE49-F238E27FC236}">
                  <a16:creationId xmlns:a16="http://schemas.microsoft.com/office/drawing/2014/main" id="{70099A12-7635-BE4C-B93D-19F53C23D545}"/>
                </a:ext>
              </a:extLst>
            </p:cNvPr>
            <p:cNvSpPr/>
            <p:nvPr/>
          </p:nvSpPr>
          <p:spPr>
            <a:xfrm>
              <a:off x="5388670" y="3922113"/>
              <a:ext cx="82930" cy="82930"/>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7" y="7144"/>
                    <a:pt x="51911" y="7144"/>
                  </a:cubicBezTo>
                  <a:cubicBezTo>
                    <a:pt x="76636" y="7144"/>
                    <a:pt x="96679" y="27187"/>
                    <a:pt x="96679" y="5191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5" name="Freeform: Shape 30">
              <a:extLst>
                <a:ext uri="{FF2B5EF4-FFF2-40B4-BE49-F238E27FC236}">
                  <a16:creationId xmlns:a16="http://schemas.microsoft.com/office/drawing/2014/main" id="{C0F2921C-F2F9-BE4E-AFC8-518BFBC3F550}"/>
                </a:ext>
              </a:extLst>
            </p:cNvPr>
            <p:cNvSpPr/>
            <p:nvPr/>
          </p:nvSpPr>
          <p:spPr>
            <a:xfrm>
              <a:off x="4419064" y="3971720"/>
              <a:ext cx="331721" cy="373186"/>
            </a:xfrm>
            <a:custGeom>
              <a:avLst/>
              <a:gdLst>
                <a:gd name="connsiteX0" fmla="*/ 365456 w 381000"/>
                <a:gd name="connsiteY0" fmla="*/ 66371 h 428625"/>
                <a:gd name="connsiteX1" fmla="*/ 317831 w 381000"/>
                <a:gd name="connsiteY1" fmla="*/ 61609 h 428625"/>
                <a:gd name="connsiteX2" fmla="*/ 301639 w 381000"/>
                <a:gd name="connsiteY2" fmla="*/ 16841 h 428625"/>
                <a:gd name="connsiteX3" fmla="*/ 237821 w 381000"/>
                <a:gd name="connsiteY3" fmla="*/ 24461 h 428625"/>
                <a:gd name="connsiteX4" fmla="*/ 245441 w 381000"/>
                <a:gd name="connsiteY4" fmla="*/ 88279 h 428625"/>
                <a:gd name="connsiteX5" fmla="*/ 249251 w 381000"/>
                <a:gd name="connsiteY5" fmla="*/ 91136 h 428625"/>
                <a:gd name="connsiteX6" fmla="*/ 84469 w 381000"/>
                <a:gd name="connsiteY6" fmla="*/ 299734 h 428625"/>
                <a:gd name="connsiteX7" fmla="*/ 80659 w 381000"/>
                <a:gd name="connsiteY7" fmla="*/ 295924 h 428625"/>
                <a:gd name="connsiteX8" fmla="*/ 16841 w 381000"/>
                <a:gd name="connsiteY8" fmla="*/ 303544 h 428625"/>
                <a:gd name="connsiteX9" fmla="*/ 24461 w 381000"/>
                <a:gd name="connsiteY9" fmla="*/ 367361 h 428625"/>
                <a:gd name="connsiteX10" fmla="*/ 72086 w 381000"/>
                <a:gd name="connsiteY10" fmla="*/ 372124 h 428625"/>
                <a:gd name="connsiteX11" fmla="*/ 88279 w 381000"/>
                <a:gd name="connsiteY11" fmla="*/ 416891 h 428625"/>
                <a:gd name="connsiteX12" fmla="*/ 152096 w 381000"/>
                <a:gd name="connsiteY12" fmla="*/ 409271 h 428625"/>
                <a:gd name="connsiteX13" fmla="*/ 150191 w 381000"/>
                <a:gd name="connsiteY13" fmla="*/ 351169 h 428625"/>
                <a:gd name="connsiteX14" fmla="*/ 314974 w 381000"/>
                <a:gd name="connsiteY14" fmla="*/ 141619 h 428625"/>
                <a:gd name="connsiteX15" fmla="*/ 372124 w 381000"/>
                <a:gd name="connsiteY15" fmla="*/ 130189 h 428625"/>
                <a:gd name="connsiteX16" fmla="*/ 365456 w 381000"/>
                <a:gd name="connsiteY16" fmla="*/ 66371 h 42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1000" h="428625">
                  <a:moveTo>
                    <a:pt x="365456" y="66371"/>
                  </a:moveTo>
                  <a:cubicBezTo>
                    <a:pt x="351169" y="54941"/>
                    <a:pt x="333071" y="53989"/>
                    <a:pt x="317831" y="61609"/>
                  </a:cubicBezTo>
                  <a:cubicBezTo>
                    <a:pt x="321641" y="45416"/>
                    <a:pt x="315926" y="27319"/>
                    <a:pt x="301639" y="16841"/>
                  </a:cubicBezTo>
                  <a:cubicBezTo>
                    <a:pt x="281636" y="1601"/>
                    <a:pt x="254014" y="4459"/>
                    <a:pt x="237821" y="24461"/>
                  </a:cubicBezTo>
                  <a:cubicBezTo>
                    <a:pt x="222581" y="44464"/>
                    <a:pt x="225439" y="72086"/>
                    <a:pt x="245441" y="88279"/>
                  </a:cubicBezTo>
                  <a:cubicBezTo>
                    <a:pt x="246394" y="89231"/>
                    <a:pt x="248299" y="90184"/>
                    <a:pt x="249251" y="91136"/>
                  </a:cubicBezTo>
                  <a:lnTo>
                    <a:pt x="84469" y="299734"/>
                  </a:lnTo>
                  <a:cubicBezTo>
                    <a:pt x="83516" y="298781"/>
                    <a:pt x="81611" y="296876"/>
                    <a:pt x="80659" y="295924"/>
                  </a:cubicBezTo>
                  <a:cubicBezTo>
                    <a:pt x="60656" y="280684"/>
                    <a:pt x="33034" y="283541"/>
                    <a:pt x="16841" y="303544"/>
                  </a:cubicBezTo>
                  <a:cubicBezTo>
                    <a:pt x="1601" y="323546"/>
                    <a:pt x="4459" y="351169"/>
                    <a:pt x="24461" y="367361"/>
                  </a:cubicBezTo>
                  <a:cubicBezTo>
                    <a:pt x="38749" y="378791"/>
                    <a:pt x="56846" y="379744"/>
                    <a:pt x="72086" y="372124"/>
                  </a:cubicBezTo>
                  <a:cubicBezTo>
                    <a:pt x="68276" y="388316"/>
                    <a:pt x="73991" y="406414"/>
                    <a:pt x="88279" y="416891"/>
                  </a:cubicBezTo>
                  <a:cubicBezTo>
                    <a:pt x="108281" y="432131"/>
                    <a:pt x="135904" y="429274"/>
                    <a:pt x="152096" y="409271"/>
                  </a:cubicBezTo>
                  <a:cubicBezTo>
                    <a:pt x="166384" y="392126"/>
                    <a:pt x="164479" y="367361"/>
                    <a:pt x="150191" y="351169"/>
                  </a:cubicBezTo>
                  <a:lnTo>
                    <a:pt x="314974" y="141619"/>
                  </a:lnTo>
                  <a:cubicBezTo>
                    <a:pt x="334024" y="152096"/>
                    <a:pt x="358789" y="148286"/>
                    <a:pt x="372124" y="130189"/>
                  </a:cubicBezTo>
                  <a:cubicBezTo>
                    <a:pt x="388316" y="110186"/>
                    <a:pt x="384506" y="82564"/>
                    <a:pt x="365456" y="6637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6" name="Freeform: Shape 31">
              <a:extLst>
                <a:ext uri="{FF2B5EF4-FFF2-40B4-BE49-F238E27FC236}">
                  <a16:creationId xmlns:a16="http://schemas.microsoft.com/office/drawing/2014/main" id="{B737D0D2-9037-AC4F-AB2E-6BD3FF4F53D7}"/>
                </a:ext>
              </a:extLst>
            </p:cNvPr>
            <p:cNvSpPr/>
            <p:nvPr/>
          </p:nvSpPr>
          <p:spPr>
            <a:xfrm>
              <a:off x="4796112" y="3987627"/>
              <a:ext cx="555633" cy="663443"/>
            </a:xfrm>
            <a:custGeom>
              <a:avLst/>
              <a:gdLst>
                <a:gd name="connsiteX0" fmla="*/ 461986 w 638175"/>
                <a:gd name="connsiteY0" fmla="*/ 155734 h 762000"/>
                <a:gd name="connsiteX1" fmla="*/ 464844 w 638175"/>
                <a:gd name="connsiteY1" fmla="*/ 155734 h 762000"/>
                <a:gd name="connsiteX2" fmla="*/ 629626 w 638175"/>
                <a:gd name="connsiteY2" fmla="*/ 88106 h 762000"/>
                <a:gd name="connsiteX3" fmla="*/ 622959 w 638175"/>
                <a:gd name="connsiteY3" fmla="*/ 30004 h 762000"/>
                <a:gd name="connsiteX4" fmla="*/ 564856 w 638175"/>
                <a:gd name="connsiteY4" fmla="*/ 36671 h 762000"/>
                <a:gd name="connsiteX5" fmla="*/ 462939 w 638175"/>
                <a:gd name="connsiteY5" fmla="*/ 72866 h 762000"/>
                <a:gd name="connsiteX6" fmla="*/ 378166 w 638175"/>
                <a:gd name="connsiteY6" fmla="*/ 43339 h 762000"/>
                <a:gd name="connsiteX7" fmla="*/ 325779 w 638175"/>
                <a:gd name="connsiteY7" fmla="*/ 7144 h 762000"/>
                <a:gd name="connsiteX8" fmla="*/ 278154 w 638175"/>
                <a:gd name="connsiteY8" fmla="*/ 33814 h 762000"/>
                <a:gd name="connsiteX9" fmla="*/ 270534 w 638175"/>
                <a:gd name="connsiteY9" fmla="*/ 40481 h 762000"/>
                <a:gd name="connsiteX10" fmla="*/ 182904 w 638175"/>
                <a:gd name="connsiteY10" fmla="*/ 72866 h 762000"/>
                <a:gd name="connsiteX11" fmla="*/ 80986 w 638175"/>
                <a:gd name="connsiteY11" fmla="*/ 36671 h 762000"/>
                <a:gd name="connsiteX12" fmla="*/ 22884 w 638175"/>
                <a:gd name="connsiteY12" fmla="*/ 30004 h 762000"/>
                <a:gd name="connsiteX13" fmla="*/ 16216 w 638175"/>
                <a:gd name="connsiteY13" fmla="*/ 88106 h 762000"/>
                <a:gd name="connsiteX14" fmla="*/ 180999 w 638175"/>
                <a:gd name="connsiteY14" fmla="*/ 155734 h 762000"/>
                <a:gd name="connsiteX15" fmla="*/ 183856 w 638175"/>
                <a:gd name="connsiteY15" fmla="*/ 155734 h 762000"/>
                <a:gd name="connsiteX16" fmla="*/ 269581 w 638175"/>
                <a:gd name="connsiteY16" fmla="*/ 138589 h 762000"/>
                <a:gd name="connsiteX17" fmla="*/ 269581 w 638175"/>
                <a:gd name="connsiteY17" fmla="*/ 180499 h 762000"/>
                <a:gd name="connsiteX18" fmla="*/ 182904 w 638175"/>
                <a:gd name="connsiteY18" fmla="*/ 211931 h 762000"/>
                <a:gd name="connsiteX19" fmla="*/ 80986 w 638175"/>
                <a:gd name="connsiteY19" fmla="*/ 175736 h 762000"/>
                <a:gd name="connsiteX20" fmla="*/ 22884 w 638175"/>
                <a:gd name="connsiteY20" fmla="*/ 169069 h 762000"/>
                <a:gd name="connsiteX21" fmla="*/ 16216 w 638175"/>
                <a:gd name="connsiteY21" fmla="*/ 227171 h 762000"/>
                <a:gd name="connsiteX22" fmla="*/ 180999 w 638175"/>
                <a:gd name="connsiteY22" fmla="*/ 294799 h 762000"/>
                <a:gd name="connsiteX23" fmla="*/ 183856 w 638175"/>
                <a:gd name="connsiteY23" fmla="*/ 294799 h 762000"/>
                <a:gd name="connsiteX24" fmla="*/ 269581 w 638175"/>
                <a:gd name="connsiteY24" fmla="*/ 277654 h 762000"/>
                <a:gd name="connsiteX25" fmla="*/ 269581 w 638175"/>
                <a:gd name="connsiteY25" fmla="*/ 319564 h 762000"/>
                <a:gd name="connsiteX26" fmla="*/ 182904 w 638175"/>
                <a:gd name="connsiteY26" fmla="*/ 350996 h 762000"/>
                <a:gd name="connsiteX27" fmla="*/ 80986 w 638175"/>
                <a:gd name="connsiteY27" fmla="*/ 314801 h 762000"/>
                <a:gd name="connsiteX28" fmla="*/ 22884 w 638175"/>
                <a:gd name="connsiteY28" fmla="*/ 308134 h 762000"/>
                <a:gd name="connsiteX29" fmla="*/ 16216 w 638175"/>
                <a:gd name="connsiteY29" fmla="*/ 366236 h 762000"/>
                <a:gd name="connsiteX30" fmla="*/ 180999 w 638175"/>
                <a:gd name="connsiteY30" fmla="*/ 433864 h 762000"/>
                <a:gd name="connsiteX31" fmla="*/ 183856 w 638175"/>
                <a:gd name="connsiteY31" fmla="*/ 433864 h 762000"/>
                <a:gd name="connsiteX32" fmla="*/ 269581 w 638175"/>
                <a:gd name="connsiteY32" fmla="*/ 416719 h 762000"/>
                <a:gd name="connsiteX33" fmla="*/ 269581 w 638175"/>
                <a:gd name="connsiteY33" fmla="*/ 458629 h 762000"/>
                <a:gd name="connsiteX34" fmla="*/ 182904 w 638175"/>
                <a:gd name="connsiteY34" fmla="*/ 490061 h 762000"/>
                <a:gd name="connsiteX35" fmla="*/ 100036 w 638175"/>
                <a:gd name="connsiteY35" fmla="*/ 453866 h 762000"/>
                <a:gd name="connsiteX36" fmla="*/ 41934 w 638175"/>
                <a:gd name="connsiteY36" fmla="*/ 447199 h 762000"/>
                <a:gd name="connsiteX37" fmla="*/ 35266 w 638175"/>
                <a:gd name="connsiteY37" fmla="*/ 505301 h 762000"/>
                <a:gd name="connsiteX38" fmla="*/ 180999 w 638175"/>
                <a:gd name="connsiteY38" fmla="*/ 572929 h 762000"/>
                <a:gd name="connsiteX39" fmla="*/ 183856 w 638175"/>
                <a:gd name="connsiteY39" fmla="*/ 572929 h 762000"/>
                <a:gd name="connsiteX40" fmla="*/ 269581 w 638175"/>
                <a:gd name="connsiteY40" fmla="*/ 555784 h 762000"/>
                <a:gd name="connsiteX41" fmla="*/ 269581 w 638175"/>
                <a:gd name="connsiteY41" fmla="*/ 597694 h 762000"/>
                <a:gd name="connsiteX42" fmla="*/ 182904 w 638175"/>
                <a:gd name="connsiteY42" fmla="*/ 629126 h 762000"/>
                <a:gd name="connsiteX43" fmla="*/ 118134 w 638175"/>
                <a:gd name="connsiteY43" fmla="*/ 592931 h 762000"/>
                <a:gd name="connsiteX44" fmla="*/ 60031 w 638175"/>
                <a:gd name="connsiteY44" fmla="*/ 586264 h 762000"/>
                <a:gd name="connsiteX45" fmla="*/ 53364 w 638175"/>
                <a:gd name="connsiteY45" fmla="*/ 644366 h 762000"/>
                <a:gd name="connsiteX46" fmla="*/ 181951 w 638175"/>
                <a:gd name="connsiteY46" fmla="*/ 711994 h 762000"/>
                <a:gd name="connsiteX47" fmla="*/ 184809 w 638175"/>
                <a:gd name="connsiteY47" fmla="*/ 711994 h 762000"/>
                <a:gd name="connsiteX48" fmla="*/ 270534 w 638175"/>
                <a:gd name="connsiteY48" fmla="*/ 694849 h 762000"/>
                <a:gd name="connsiteX49" fmla="*/ 270534 w 638175"/>
                <a:gd name="connsiteY49" fmla="*/ 700564 h 762000"/>
                <a:gd name="connsiteX50" fmla="*/ 325779 w 638175"/>
                <a:gd name="connsiteY50" fmla="*/ 755809 h 762000"/>
                <a:gd name="connsiteX51" fmla="*/ 381024 w 638175"/>
                <a:gd name="connsiteY51" fmla="*/ 700564 h 762000"/>
                <a:gd name="connsiteX52" fmla="*/ 381024 w 638175"/>
                <a:gd name="connsiteY52" fmla="*/ 696754 h 762000"/>
                <a:gd name="connsiteX53" fmla="*/ 461034 w 638175"/>
                <a:gd name="connsiteY53" fmla="*/ 711041 h 762000"/>
                <a:gd name="connsiteX54" fmla="*/ 463891 w 638175"/>
                <a:gd name="connsiteY54" fmla="*/ 711041 h 762000"/>
                <a:gd name="connsiteX55" fmla="*/ 592479 w 638175"/>
                <a:gd name="connsiteY55" fmla="*/ 643414 h 762000"/>
                <a:gd name="connsiteX56" fmla="*/ 585811 w 638175"/>
                <a:gd name="connsiteY56" fmla="*/ 585311 h 762000"/>
                <a:gd name="connsiteX57" fmla="*/ 527709 w 638175"/>
                <a:gd name="connsiteY57" fmla="*/ 591979 h 762000"/>
                <a:gd name="connsiteX58" fmla="*/ 462939 w 638175"/>
                <a:gd name="connsiteY58" fmla="*/ 628174 h 762000"/>
                <a:gd name="connsiteX59" fmla="*/ 381024 w 638175"/>
                <a:gd name="connsiteY59" fmla="*/ 602456 h 762000"/>
                <a:gd name="connsiteX60" fmla="*/ 381024 w 638175"/>
                <a:gd name="connsiteY60" fmla="*/ 557689 h 762000"/>
                <a:gd name="connsiteX61" fmla="*/ 461034 w 638175"/>
                <a:gd name="connsiteY61" fmla="*/ 571976 h 762000"/>
                <a:gd name="connsiteX62" fmla="*/ 463891 w 638175"/>
                <a:gd name="connsiteY62" fmla="*/ 571976 h 762000"/>
                <a:gd name="connsiteX63" fmla="*/ 609624 w 638175"/>
                <a:gd name="connsiteY63" fmla="*/ 504349 h 762000"/>
                <a:gd name="connsiteX64" fmla="*/ 602956 w 638175"/>
                <a:gd name="connsiteY64" fmla="*/ 446246 h 762000"/>
                <a:gd name="connsiteX65" fmla="*/ 544854 w 638175"/>
                <a:gd name="connsiteY65" fmla="*/ 452914 h 762000"/>
                <a:gd name="connsiteX66" fmla="*/ 461986 w 638175"/>
                <a:gd name="connsiteY66" fmla="*/ 489109 h 762000"/>
                <a:gd name="connsiteX67" fmla="*/ 380071 w 638175"/>
                <a:gd name="connsiteY67" fmla="*/ 463391 h 762000"/>
                <a:gd name="connsiteX68" fmla="*/ 380071 w 638175"/>
                <a:gd name="connsiteY68" fmla="*/ 418624 h 762000"/>
                <a:gd name="connsiteX69" fmla="*/ 460081 w 638175"/>
                <a:gd name="connsiteY69" fmla="*/ 432911 h 762000"/>
                <a:gd name="connsiteX70" fmla="*/ 462939 w 638175"/>
                <a:gd name="connsiteY70" fmla="*/ 432911 h 762000"/>
                <a:gd name="connsiteX71" fmla="*/ 627721 w 638175"/>
                <a:gd name="connsiteY71" fmla="*/ 365284 h 762000"/>
                <a:gd name="connsiteX72" fmla="*/ 621054 w 638175"/>
                <a:gd name="connsiteY72" fmla="*/ 307181 h 762000"/>
                <a:gd name="connsiteX73" fmla="*/ 562951 w 638175"/>
                <a:gd name="connsiteY73" fmla="*/ 313849 h 762000"/>
                <a:gd name="connsiteX74" fmla="*/ 461034 w 638175"/>
                <a:gd name="connsiteY74" fmla="*/ 350044 h 762000"/>
                <a:gd name="connsiteX75" fmla="*/ 379119 w 638175"/>
                <a:gd name="connsiteY75" fmla="*/ 324326 h 762000"/>
                <a:gd name="connsiteX76" fmla="*/ 379119 w 638175"/>
                <a:gd name="connsiteY76" fmla="*/ 279559 h 762000"/>
                <a:gd name="connsiteX77" fmla="*/ 459129 w 638175"/>
                <a:gd name="connsiteY77" fmla="*/ 293846 h 762000"/>
                <a:gd name="connsiteX78" fmla="*/ 461986 w 638175"/>
                <a:gd name="connsiteY78" fmla="*/ 293846 h 762000"/>
                <a:gd name="connsiteX79" fmla="*/ 626769 w 638175"/>
                <a:gd name="connsiteY79" fmla="*/ 226219 h 762000"/>
                <a:gd name="connsiteX80" fmla="*/ 620101 w 638175"/>
                <a:gd name="connsiteY80" fmla="*/ 168116 h 762000"/>
                <a:gd name="connsiteX81" fmla="*/ 561999 w 638175"/>
                <a:gd name="connsiteY81" fmla="*/ 174784 h 762000"/>
                <a:gd name="connsiteX82" fmla="*/ 460081 w 638175"/>
                <a:gd name="connsiteY82" fmla="*/ 210979 h 762000"/>
                <a:gd name="connsiteX83" fmla="*/ 378166 w 638175"/>
                <a:gd name="connsiteY83" fmla="*/ 185261 h 762000"/>
                <a:gd name="connsiteX84" fmla="*/ 378166 w 638175"/>
                <a:gd name="connsiteY84" fmla="*/ 140494 h 762000"/>
                <a:gd name="connsiteX85" fmla="*/ 461986 w 638175"/>
                <a:gd name="connsiteY85" fmla="*/ 155734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8175" h="762000">
                  <a:moveTo>
                    <a:pt x="461986" y="155734"/>
                  </a:moveTo>
                  <a:cubicBezTo>
                    <a:pt x="462939" y="155734"/>
                    <a:pt x="463891" y="155734"/>
                    <a:pt x="464844" y="155734"/>
                  </a:cubicBezTo>
                  <a:cubicBezTo>
                    <a:pt x="528661" y="155734"/>
                    <a:pt x="598194" y="127159"/>
                    <a:pt x="629626" y="88106"/>
                  </a:cubicBezTo>
                  <a:cubicBezTo>
                    <a:pt x="643914" y="70009"/>
                    <a:pt x="641056" y="44291"/>
                    <a:pt x="622959" y="30004"/>
                  </a:cubicBezTo>
                  <a:cubicBezTo>
                    <a:pt x="604861" y="15716"/>
                    <a:pt x="579144" y="18574"/>
                    <a:pt x="564856" y="36671"/>
                  </a:cubicBezTo>
                  <a:cubicBezTo>
                    <a:pt x="550569" y="54769"/>
                    <a:pt x="504849" y="74771"/>
                    <a:pt x="462939" y="72866"/>
                  </a:cubicBezTo>
                  <a:cubicBezTo>
                    <a:pt x="421981" y="71914"/>
                    <a:pt x="391501" y="57626"/>
                    <a:pt x="378166" y="43339"/>
                  </a:cubicBezTo>
                  <a:cubicBezTo>
                    <a:pt x="370546" y="22384"/>
                    <a:pt x="350544" y="7144"/>
                    <a:pt x="325779" y="7144"/>
                  </a:cubicBezTo>
                  <a:cubicBezTo>
                    <a:pt x="305776" y="7144"/>
                    <a:pt x="287679" y="17621"/>
                    <a:pt x="278154" y="33814"/>
                  </a:cubicBezTo>
                  <a:cubicBezTo>
                    <a:pt x="275296" y="35719"/>
                    <a:pt x="272439" y="38576"/>
                    <a:pt x="270534" y="40481"/>
                  </a:cubicBezTo>
                  <a:cubicBezTo>
                    <a:pt x="258151" y="55721"/>
                    <a:pt x="226719" y="71914"/>
                    <a:pt x="182904" y="72866"/>
                  </a:cubicBezTo>
                  <a:cubicBezTo>
                    <a:pt x="140041" y="72866"/>
                    <a:pt x="95274" y="53816"/>
                    <a:pt x="80986" y="36671"/>
                  </a:cubicBezTo>
                  <a:cubicBezTo>
                    <a:pt x="66699" y="18574"/>
                    <a:pt x="40981" y="15716"/>
                    <a:pt x="22884" y="30004"/>
                  </a:cubicBezTo>
                  <a:cubicBezTo>
                    <a:pt x="4786" y="44291"/>
                    <a:pt x="1929" y="70009"/>
                    <a:pt x="16216" y="88106"/>
                  </a:cubicBezTo>
                  <a:cubicBezTo>
                    <a:pt x="47649" y="128111"/>
                    <a:pt x="116229" y="155734"/>
                    <a:pt x="180999" y="155734"/>
                  </a:cubicBezTo>
                  <a:cubicBezTo>
                    <a:pt x="181951" y="155734"/>
                    <a:pt x="182904" y="155734"/>
                    <a:pt x="183856" y="155734"/>
                  </a:cubicBezTo>
                  <a:cubicBezTo>
                    <a:pt x="215289" y="155734"/>
                    <a:pt x="243864" y="149066"/>
                    <a:pt x="269581" y="138589"/>
                  </a:cubicBezTo>
                  <a:lnTo>
                    <a:pt x="269581" y="180499"/>
                  </a:lnTo>
                  <a:cubicBezTo>
                    <a:pt x="257199" y="195739"/>
                    <a:pt x="225766" y="211931"/>
                    <a:pt x="182904" y="211931"/>
                  </a:cubicBezTo>
                  <a:cubicBezTo>
                    <a:pt x="140041" y="212884"/>
                    <a:pt x="95274" y="192881"/>
                    <a:pt x="80986" y="175736"/>
                  </a:cubicBezTo>
                  <a:cubicBezTo>
                    <a:pt x="66699" y="157639"/>
                    <a:pt x="40981" y="154781"/>
                    <a:pt x="22884" y="169069"/>
                  </a:cubicBezTo>
                  <a:cubicBezTo>
                    <a:pt x="4786" y="183356"/>
                    <a:pt x="1929" y="209074"/>
                    <a:pt x="16216" y="227171"/>
                  </a:cubicBezTo>
                  <a:cubicBezTo>
                    <a:pt x="47649" y="267176"/>
                    <a:pt x="116229" y="294799"/>
                    <a:pt x="180999" y="294799"/>
                  </a:cubicBezTo>
                  <a:cubicBezTo>
                    <a:pt x="181951" y="294799"/>
                    <a:pt x="182904" y="294799"/>
                    <a:pt x="183856" y="294799"/>
                  </a:cubicBezTo>
                  <a:cubicBezTo>
                    <a:pt x="215289" y="294799"/>
                    <a:pt x="243864" y="288131"/>
                    <a:pt x="269581" y="277654"/>
                  </a:cubicBezTo>
                  <a:lnTo>
                    <a:pt x="269581" y="319564"/>
                  </a:lnTo>
                  <a:cubicBezTo>
                    <a:pt x="257199" y="334804"/>
                    <a:pt x="225766" y="350996"/>
                    <a:pt x="182904" y="350996"/>
                  </a:cubicBezTo>
                  <a:cubicBezTo>
                    <a:pt x="140041" y="350996"/>
                    <a:pt x="95274" y="331946"/>
                    <a:pt x="80986" y="314801"/>
                  </a:cubicBezTo>
                  <a:cubicBezTo>
                    <a:pt x="66699" y="296704"/>
                    <a:pt x="40981" y="293846"/>
                    <a:pt x="22884" y="308134"/>
                  </a:cubicBezTo>
                  <a:cubicBezTo>
                    <a:pt x="4786" y="322421"/>
                    <a:pt x="1929" y="348139"/>
                    <a:pt x="16216" y="366236"/>
                  </a:cubicBezTo>
                  <a:cubicBezTo>
                    <a:pt x="47649" y="406241"/>
                    <a:pt x="116229" y="433864"/>
                    <a:pt x="180999" y="433864"/>
                  </a:cubicBezTo>
                  <a:cubicBezTo>
                    <a:pt x="181951" y="433864"/>
                    <a:pt x="182904" y="433864"/>
                    <a:pt x="183856" y="433864"/>
                  </a:cubicBezTo>
                  <a:cubicBezTo>
                    <a:pt x="215289" y="433864"/>
                    <a:pt x="243864" y="427196"/>
                    <a:pt x="269581" y="416719"/>
                  </a:cubicBezTo>
                  <a:lnTo>
                    <a:pt x="269581" y="458629"/>
                  </a:lnTo>
                  <a:cubicBezTo>
                    <a:pt x="257199" y="473869"/>
                    <a:pt x="225766" y="490061"/>
                    <a:pt x="182904" y="490061"/>
                  </a:cubicBezTo>
                  <a:cubicBezTo>
                    <a:pt x="136231" y="490061"/>
                    <a:pt x="110514" y="467201"/>
                    <a:pt x="100036" y="453866"/>
                  </a:cubicBezTo>
                  <a:cubicBezTo>
                    <a:pt x="85749" y="435769"/>
                    <a:pt x="60031" y="432911"/>
                    <a:pt x="41934" y="447199"/>
                  </a:cubicBezTo>
                  <a:cubicBezTo>
                    <a:pt x="23836" y="461486"/>
                    <a:pt x="20979" y="487204"/>
                    <a:pt x="35266" y="505301"/>
                  </a:cubicBezTo>
                  <a:cubicBezTo>
                    <a:pt x="69556" y="548164"/>
                    <a:pt x="122896" y="572929"/>
                    <a:pt x="180999" y="572929"/>
                  </a:cubicBezTo>
                  <a:cubicBezTo>
                    <a:pt x="181951" y="572929"/>
                    <a:pt x="182904" y="572929"/>
                    <a:pt x="183856" y="572929"/>
                  </a:cubicBezTo>
                  <a:cubicBezTo>
                    <a:pt x="215289" y="572929"/>
                    <a:pt x="243864" y="566261"/>
                    <a:pt x="269581" y="555784"/>
                  </a:cubicBezTo>
                  <a:lnTo>
                    <a:pt x="269581" y="597694"/>
                  </a:lnTo>
                  <a:cubicBezTo>
                    <a:pt x="257199" y="612934"/>
                    <a:pt x="225766" y="629126"/>
                    <a:pt x="182904" y="629126"/>
                  </a:cubicBezTo>
                  <a:cubicBezTo>
                    <a:pt x="150519" y="630079"/>
                    <a:pt x="140041" y="619601"/>
                    <a:pt x="118134" y="592931"/>
                  </a:cubicBezTo>
                  <a:cubicBezTo>
                    <a:pt x="103846" y="574834"/>
                    <a:pt x="78129" y="571976"/>
                    <a:pt x="60031" y="586264"/>
                  </a:cubicBezTo>
                  <a:cubicBezTo>
                    <a:pt x="41934" y="600551"/>
                    <a:pt x="39076" y="626269"/>
                    <a:pt x="53364" y="644366"/>
                  </a:cubicBezTo>
                  <a:cubicBezTo>
                    <a:pt x="80986" y="678656"/>
                    <a:pt x="113371" y="711994"/>
                    <a:pt x="181951" y="711994"/>
                  </a:cubicBezTo>
                  <a:cubicBezTo>
                    <a:pt x="182904" y="711994"/>
                    <a:pt x="183856" y="711994"/>
                    <a:pt x="184809" y="711994"/>
                  </a:cubicBezTo>
                  <a:cubicBezTo>
                    <a:pt x="216241" y="711994"/>
                    <a:pt x="244816" y="705326"/>
                    <a:pt x="270534" y="694849"/>
                  </a:cubicBezTo>
                  <a:lnTo>
                    <a:pt x="270534" y="700564"/>
                  </a:lnTo>
                  <a:cubicBezTo>
                    <a:pt x="270534" y="731044"/>
                    <a:pt x="295299" y="755809"/>
                    <a:pt x="325779" y="755809"/>
                  </a:cubicBezTo>
                  <a:cubicBezTo>
                    <a:pt x="356259" y="755809"/>
                    <a:pt x="381024" y="731044"/>
                    <a:pt x="381024" y="700564"/>
                  </a:cubicBezTo>
                  <a:lnTo>
                    <a:pt x="381024" y="696754"/>
                  </a:lnTo>
                  <a:cubicBezTo>
                    <a:pt x="404836" y="705326"/>
                    <a:pt x="432459" y="711041"/>
                    <a:pt x="461034" y="711041"/>
                  </a:cubicBezTo>
                  <a:cubicBezTo>
                    <a:pt x="461986" y="711041"/>
                    <a:pt x="462939" y="711041"/>
                    <a:pt x="463891" y="711041"/>
                  </a:cubicBezTo>
                  <a:cubicBezTo>
                    <a:pt x="532471" y="711041"/>
                    <a:pt x="564856" y="677704"/>
                    <a:pt x="592479" y="643414"/>
                  </a:cubicBezTo>
                  <a:cubicBezTo>
                    <a:pt x="606766" y="625316"/>
                    <a:pt x="603909" y="599599"/>
                    <a:pt x="585811" y="585311"/>
                  </a:cubicBezTo>
                  <a:cubicBezTo>
                    <a:pt x="567714" y="571024"/>
                    <a:pt x="541996" y="573881"/>
                    <a:pt x="527709" y="591979"/>
                  </a:cubicBezTo>
                  <a:cubicBezTo>
                    <a:pt x="505801" y="619601"/>
                    <a:pt x="494371" y="629126"/>
                    <a:pt x="462939" y="628174"/>
                  </a:cubicBezTo>
                  <a:cubicBezTo>
                    <a:pt x="425791" y="627221"/>
                    <a:pt x="396264" y="615791"/>
                    <a:pt x="381024" y="602456"/>
                  </a:cubicBezTo>
                  <a:lnTo>
                    <a:pt x="381024" y="557689"/>
                  </a:lnTo>
                  <a:cubicBezTo>
                    <a:pt x="404836" y="566261"/>
                    <a:pt x="432459" y="571976"/>
                    <a:pt x="461034" y="571976"/>
                  </a:cubicBezTo>
                  <a:cubicBezTo>
                    <a:pt x="461986" y="571976"/>
                    <a:pt x="462939" y="571976"/>
                    <a:pt x="463891" y="571976"/>
                  </a:cubicBezTo>
                  <a:cubicBezTo>
                    <a:pt x="521994" y="571976"/>
                    <a:pt x="575334" y="547211"/>
                    <a:pt x="609624" y="504349"/>
                  </a:cubicBezTo>
                  <a:cubicBezTo>
                    <a:pt x="623911" y="486251"/>
                    <a:pt x="621054" y="460534"/>
                    <a:pt x="602956" y="446246"/>
                  </a:cubicBezTo>
                  <a:cubicBezTo>
                    <a:pt x="584859" y="431959"/>
                    <a:pt x="559141" y="434816"/>
                    <a:pt x="544854" y="452914"/>
                  </a:cubicBezTo>
                  <a:cubicBezTo>
                    <a:pt x="533424" y="467201"/>
                    <a:pt x="506754" y="490061"/>
                    <a:pt x="461986" y="489109"/>
                  </a:cubicBezTo>
                  <a:cubicBezTo>
                    <a:pt x="424839" y="488156"/>
                    <a:pt x="395311" y="476726"/>
                    <a:pt x="380071" y="463391"/>
                  </a:cubicBezTo>
                  <a:lnTo>
                    <a:pt x="380071" y="418624"/>
                  </a:lnTo>
                  <a:cubicBezTo>
                    <a:pt x="403884" y="427196"/>
                    <a:pt x="431506" y="432911"/>
                    <a:pt x="460081" y="432911"/>
                  </a:cubicBezTo>
                  <a:cubicBezTo>
                    <a:pt x="461034" y="432911"/>
                    <a:pt x="461986" y="432911"/>
                    <a:pt x="462939" y="432911"/>
                  </a:cubicBezTo>
                  <a:cubicBezTo>
                    <a:pt x="526756" y="432911"/>
                    <a:pt x="596289" y="404336"/>
                    <a:pt x="627721" y="365284"/>
                  </a:cubicBezTo>
                  <a:cubicBezTo>
                    <a:pt x="642009" y="347186"/>
                    <a:pt x="639151" y="321469"/>
                    <a:pt x="621054" y="307181"/>
                  </a:cubicBezTo>
                  <a:cubicBezTo>
                    <a:pt x="602956" y="292894"/>
                    <a:pt x="577239" y="295751"/>
                    <a:pt x="562951" y="313849"/>
                  </a:cubicBezTo>
                  <a:cubicBezTo>
                    <a:pt x="548664" y="331946"/>
                    <a:pt x="502944" y="350996"/>
                    <a:pt x="461034" y="350044"/>
                  </a:cubicBezTo>
                  <a:cubicBezTo>
                    <a:pt x="423886" y="349091"/>
                    <a:pt x="394359" y="337661"/>
                    <a:pt x="379119" y="324326"/>
                  </a:cubicBezTo>
                  <a:lnTo>
                    <a:pt x="379119" y="279559"/>
                  </a:lnTo>
                  <a:cubicBezTo>
                    <a:pt x="402931" y="288131"/>
                    <a:pt x="430554" y="293846"/>
                    <a:pt x="459129" y="293846"/>
                  </a:cubicBezTo>
                  <a:cubicBezTo>
                    <a:pt x="460081" y="293846"/>
                    <a:pt x="461034" y="293846"/>
                    <a:pt x="461986" y="293846"/>
                  </a:cubicBezTo>
                  <a:cubicBezTo>
                    <a:pt x="525804" y="293846"/>
                    <a:pt x="595336" y="265271"/>
                    <a:pt x="626769" y="226219"/>
                  </a:cubicBezTo>
                  <a:cubicBezTo>
                    <a:pt x="641056" y="208121"/>
                    <a:pt x="638199" y="182404"/>
                    <a:pt x="620101" y="168116"/>
                  </a:cubicBezTo>
                  <a:cubicBezTo>
                    <a:pt x="602004" y="153829"/>
                    <a:pt x="576286" y="156686"/>
                    <a:pt x="561999" y="174784"/>
                  </a:cubicBezTo>
                  <a:cubicBezTo>
                    <a:pt x="547711" y="192881"/>
                    <a:pt x="501991" y="211931"/>
                    <a:pt x="460081" y="210979"/>
                  </a:cubicBezTo>
                  <a:cubicBezTo>
                    <a:pt x="422934" y="210026"/>
                    <a:pt x="393406" y="198596"/>
                    <a:pt x="378166" y="185261"/>
                  </a:cubicBezTo>
                  <a:lnTo>
                    <a:pt x="378166" y="140494"/>
                  </a:lnTo>
                  <a:cubicBezTo>
                    <a:pt x="405789" y="150971"/>
                    <a:pt x="433411" y="155734"/>
                    <a:pt x="461986" y="155734"/>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7" name="Freeform: Shape 32">
              <a:extLst>
                <a:ext uri="{FF2B5EF4-FFF2-40B4-BE49-F238E27FC236}">
                  <a16:creationId xmlns:a16="http://schemas.microsoft.com/office/drawing/2014/main" id="{DC3E66D9-2AF8-D247-B63A-848EE1AFBEA0}"/>
                </a:ext>
              </a:extLst>
            </p:cNvPr>
            <p:cNvSpPr/>
            <p:nvPr/>
          </p:nvSpPr>
          <p:spPr>
            <a:xfrm>
              <a:off x="4796996" y="3858256"/>
              <a:ext cx="580512" cy="124395"/>
            </a:xfrm>
            <a:custGeom>
              <a:avLst/>
              <a:gdLst>
                <a:gd name="connsiteX0" fmla="*/ 640041 w 666750"/>
                <a:gd name="connsiteY0" fmla="*/ 43339 h 142875"/>
                <a:gd name="connsiteX1" fmla="*/ 338098 w 666750"/>
                <a:gd name="connsiteY1" fmla="*/ 7144 h 142875"/>
                <a:gd name="connsiteX2" fmla="*/ 37108 w 666750"/>
                <a:gd name="connsiteY2" fmla="*/ 40481 h 142875"/>
                <a:gd name="connsiteX3" fmla="*/ 8533 w 666750"/>
                <a:gd name="connsiteY3" fmla="*/ 91916 h 142875"/>
                <a:gd name="connsiteX4" fmla="*/ 59968 w 666750"/>
                <a:gd name="connsiteY4" fmla="*/ 120491 h 142875"/>
                <a:gd name="connsiteX5" fmla="*/ 279996 w 666750"/>
                <a:gd name="connsiteY5" fmla="*/ 91916 h 142875"/>
                <a:gd name="connsiteX6" fmla="*/ 297141 w 666750"/>
                <a:gd name="connsiteY6" fmla="*/ 130016 h 142875"/>
                <a:gd name="connsiteX7" fmla="*/ 360958 w 666750"/>
                <a:gd name="connsiteY7" fmla="*/ 122396 h 142875"/>
                <a:gd name="connsiteX8" fmla="*/ 370483 w 666750"/>
                <a:gd name="connsiteY8" fmla="*/ 90964 h 142875"/>
                <a:gd name="connsiteX9" fmla="*/ 603846 w 666750"/>
                <a:gd name="connsiteY9" fmla="*/ 117634 h 142875"/>
                <a:gd name="connsiteX10" fmla="*/ 621943 w 666750"/>
                <a:gd name="connsiteY10" fmla="*/ 122396 h 142875"/>
                <a:gd name="connsiteX11" fmla="*/ 659091 w 666750"/>
                <a:gd name="connsiteY11" fmla="*/ 99536 h 142875"/>
                <a:gd name="connsiteX12" fmla="*/ 640041 w 666750"/>
                <a:gd name="connsiteY12" fmla="*/ 4333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6750" h="142875">
                  <a:moveTo>
                    <a:pt x="640041" y="43339"/>
                  </a:moveTo>
                  <a:cubicBezTo>
                    <a:pt x="632421" y="39529"/>
                    <a:pt x="560983" y="7144"/>
                    <a:pt x="338098" y="7144"/>
                  </a:cubicBezTo>
                  <a:cubicBezTo>
                    <a:pt x="154266" y="7144"/>
                    <a:pt x="41871" y="38576"/>
                    <a:pt x="37108" y="40481"/>
                  </a:cubicBezTo>
                  <a:cubicBezTo>
                    <a:pt x="15201" y="47149"/>
                    <a:pt x="2818" y="70009"/>
                    <a:pt x="8533" y="91916"/>
                  </a:cubicBezTo>
                  <a:cubicBezTo>
                    <a:pt x="15201" y="113824"/>
                    <a:pt x="38061" y="126206"/>
                    <a:pt x="59968" y="120491"/>
                  </a:cubicBezTo>
                  <a:cubicBezTo>
                    <a:pt x="60921" y="120491"/>
                    <a:pt x="143788" y="96679"/>
                    <a:pt x="279996" y="91916"/>
                  </a:cubicBezTo>
                  <a:cubicBezTo>
                    <a:pt x="279043" y="106204"/>
                    <a:pt x="284758" y="120491"/>
                    <a:pt x="297141" y="130016"/>
                  </a:cubicBezTo>
                  <a:cubicBezTo>
                    <a:pt x="317143" y="145256"/>
                    <a:pt x="344766" y="142399"/>
                    <a:pt x="360958" y="122396"/>
                  </a:cubicBezTo>
                  <a:cubicBezTo>
                    <a:pt x="368578" y="112871"/>
                    <a:pt x="371436" y="102394"/>
                    <a:pt x="370483" y="90964"/>
                  </a:cubicBezTo>
                  <a:cubicBezTo>
                    <a:pt x="546696" y="93821"/>
                    <a:pt x="603846" y="117634"/>
                    <a:pt x="603846" y="117634"/>
                  </a:cubicBezTo>
                  <a:cubicBezTo>
                    <a:pt x="609561" y="120491"/>
                    <a:pt x="616228" y="122396"/>
                    <a:pt x="621943" y="122396"/>
                  </a:cubicBezTo>
                  <a:cubicBezTo>
                    <a:pt x="637183" y="122396"/>
                    <a:pt x="651471" y="113824"/>
                    <a:pt x="659091" y="99536"/>
                  </a:cubicBezTo>
                  <a:cubicBezTo>
                    <a:pt x="669568" y="78581"/>
                    <a:pt x="660996" y="52864"/>
                    <a:pt x="640041" y="43339"/>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8" name="Freeform: Shape 33">
              <a:extLst>
                <a:ext uri="{FF2B5EF4-FFF2-40B4-BE49-F238E27FC236}">
                  <a16:creationId xmlns:a16="http://schemas.microsoft.com/office/drawing/2014/main" id="{0B31F39D-8F0F-6442-85FD-EAB2B1531F0D}"/>
                </a:ext>
              </a:extLst>
            </p:cNvPr>
            <p:cNvSpPr/>
            <p:nvPr/>
          </p:nvSpPr>
          <p:spPr>
            <a:xfrm>
              <a:off x="4852110" y="4708292"/>
              <a:ext cx="223912" cy="49758"/>
            </a:xfrm>
            <a:custGeom>
              <a:avLst/>
              <a:gdLst>
                <a:gd name="connsiteX0" fmla="*/ 7144 w 257175"/>
                <a:gd name="connsiteY0" fmla="*/ 54769 h 57150"/>
                <a:gd name="connsiteX1" fmla="*/ 256699 w 257175"/>
                <a:gd name="connsiteY1" fmla="*/ 54769 h 57150"/>
                <a:gd name="connsiteX2" fmla="*/ 120491 w 257175"/>
                <a:gd name="connsiteY2" fmla="*/ 7144 h 57150"/>
                <a:gd name="connsiteX3" fmla="*/ 7144 w 257175"/>
                <a:gd name="connsiteY3" fmla="*/ 54769 h 57150"/>
              </a:gdLst>
              <a:ahLst/>
              <a:cxnLst>
                <a:cxn ang="0">
                  <a:pos x="connsiteX0" y="connsiteY0"/>
                </a:cxn>
                <a:cxn ang="0">
                  <a:pos x="connsiteX1" y="connsiteY1"/>
                </a:cxn>
                <a:cxn ang="0">
                  <a:pos x="connsiteX2" y="connsiteY2"/>
                </a:cxn>
                <a:cxn ang="0">
                  <a:pos x="connsiteX3" y="connsiteY3"/>
                </a:cxn>
              </a:cxnLst>
              <a:rect l="l" t="t" r="r" b="b"/>
              <a:pathLst>
                <a:path w="257175" h="57150">
                  <a:moveTo>
                    <a:pt x="7144" y="54769"/>
                  </a:moveTo>
                  <a:lnTo>
                    <a:pt x="256699" y="54769"/>
                  </a:lnTo>
                  <a:cubicBezTo>
                    <a:pt x="224314" y="25241"/>
                    <a:pt x="175736" y="8096"/>
                    <a:pt x="120491" y="7144"/>
                  </a:cubicBezTo>
                  <a:cubicBezTo>
                    <a:pt x="65246" y="7144"/>
                    <a:pt x="31909" y="28099"/>
                    <a:pt x="7144" y="54769"/>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9" name="Freeform: Shape 34">
              <a:extLst>
                <a:ext uri="{FF2B5EF4-FFF2-40B4-BE49-F238E27FC236}">
                  <a16:creationId xmlns:a16="http://schemas.microsoft.com/office/drawing/2014/main" id="{424CEB4C-7400-1747-9BE1-3EEA36BE3C00}"/>
                </a:ext>
              </a:extLst>
            </p:cNvPr>
            <p:cNvSpPr/>
            <p:nvPr/>
          </p:nvSpPr>
          <p:spPr>
            <a:xfrm>
              <a:off x="5073534" y="4708266"/>
              <a:ext cx="223912" cy="49758"/>
            </a:xfrm>
            <a:custGeom>
              <a:avLst/>
              <a:gdLst>
                <a:gd name="connsiteX0" fmla="*/ 143351 w 257175"/>
                <a:gd name="connsiteY0" fmla="*/ 7174 h 57150"/>
                <a:gd name="connsiteX1" fmla="*/ 7144 w 257175"/>
                <a:gd name="connsiteY1" fmla="*/ 54799 h 57150"/>
                <a:gd name="connsiteX2" fmla="*/ 256699 w 257175"/>
                <a:gd name="connsiteY2" fmla="*/ 54799 h 57150"/>
                <a:gd name="connsiteX3" fmla="*/ 143351 w 257175"/>
                <a:gd name="connsiteY3" fmla="*/ 7174 h 57150"/>
              </a:gdLst>
              <a:ahLst/>
              <a:cxnLst>
                <a:cxn ang="0">
                  <a:pos x="connsiteX0" y="connsiteY0"/>
                </a:cxn>
                <a:cxn ang="0">
                  <a:pos x="connsiteX1" y="connsiteY1"/>
                </a:cxn>
                <a:cxn ang="0">
                  <a:pos x="connsiteX2" y="connsiteY2"/>
                </a:cxn>
                <a:cxn ang="0">
                  <a:pos x="connsiteX3" y="connsiteY3"/>
                </a:cxn>
              </a:cxnLst>
              <a:rect l="l" t="t" r="r" b="b"/>
              <a:pathLst>
                <a:path w="257175" h="57150">
                  <a:moveTo>
                    <a:pt x="143351" y="7174"/>
                  </a:moveTo>
                  <a:cubicBezTo>
                    <a:pt x="89059" y="8126"/>
                    <a:pt x="40481" y="25271"/>
                    <a:pt x="7144" y="54799"/>
                  </a:cubicBezTo>
                  <a:lnTo>
                    <a:pt x="256699" y="54799"/>
                  </a:lnTo>
                  <a:cubicBezTo>
                    <a:pt x="231934" y="28129"/>
                    <a:pt x="199549" y="6221"/>
                    <a:pt x="143351" y="7174"/>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0" name="Freeform: Shape 35">
              <a:extLst>
                <a:ext uri="{FF2B5EF4-FFF2-40B4-BE49-F238E27FC236}">
                  <a16:creationId xmlns:a16="http://schemas.microsoft.com/office/drawing/2014/main" id="{815E7B93-4F96-154E-BA2F-0CEBB809B009}"/>
                </a:ext>
              </a:extLst>
            </p:cNvPr>
            <p:cNvSpPr/>
            <p:nvPr/>
          </p:nvSpPr>
          <p:spPr>
            <a:xfrm>
              <a:off x="4002074" y="3722250"/>
              <a:ext cx="2181068" cy="1152731"/>
            </a:xfrm>
            <a:custGeom>
              <a:avLst/>
              <a:gdLst>
                <a:gd name="connsiteX0" fmla="*/ 2274094 w 2505075"/>
                <a:gd name="connsiteY0" fmla="*/ 7144 h 1323975"/>
                <a:gd name="connsiteX1" fmla="*/ 237649 w 2505075"/>
                <a:gd name="connsiteY1" fmla="*/ 7144 h 1323975"/>
                <a:gd name="connsiteX2" fmla="*/ 7144 w 2505075"/>
                <a:gd name="connsiteY2" fmla="*/ 237649 h 1323975"/>
                <a:gd name="connsiteX3" fmla="*/ 7144 w 2505075"/>
                <a:gd name="connsiteY3" fmla="*/ 1094899 h 1323975"/>
                <a:gd name="connsiteX4" fmla="*/ 237649 w 2505075"/>
                <a:gd name="connsiteY4" fmla="*/ 1325404 h 1323975"/>
                <a:gd name="connsiteX5" fmla="*/ 2274094 w 2505075"/>
                <a:gd name="connsiteY5" fmla="*/ 1325404 h 1323975"/>
                <a:gd name="connsiteX6" fmla="*/ 2504599 w 2505075"/>
                <a:gd name="connsiteY6" fmla="*/ 1094899 h 1323975"/>
                <a:gd name="connsiteX7" fmla="*/ 2504599 w 2505075"/>
                <a:gd name="connsiteY7" fmla="*/ 237649 h 1323975"/>
                <a:gd name="connsiteX8" fmla="*/ 2274094 w 2505075"/>
                <a:gd name="connsiteY8" fmla="*/ 7144 h 1323975"/>
                <a:gd name="connsiteX9" fmla="*/ 2366486 w 2505075"/>
                <a:gd name="connsiteY9" fmla="*/ 1094899 h 1323975"/>
                <a:gd name="connsiteX10" fmla="*/ 2283619 w 2505075"/>
                <a:gd name="connsiteY10" fmla="*/ 1187291 h 1323975"/>
                <a:gd name="connsiteX11" fmla="*/ 247174 w 2505075"/>
                <a:gd name="connsiteY11" fmla="*/ 1187291 h 1323975"/>
                <a:gd name="connsiteX12" fmla="*/ 145256 w 2505075"/>
                <a:gd name="connsiteY12" fmla="*/ 1094899 h 1323975"/>
                <a:gd name="connsiteX13" fmla="*/ 145256 w 2505075"/>
                <a:gd name="connsiteY13" fmla="*/ 237649 h 1323975"/>
                <a:gd name="connsiteX14" fmla="*/ 237649 w 2505075"/>
                <a:gd name="connsiteY14" fmla="*/ 145256 h 1323975"/>
                <a:gd name="connsiteX15" fmla="*/ 2274094 w 2505075"/>
                <a:gd name="connsiteY15" fmla="*/ 145256 h 1323975"/>
                <a:gd name="connsiteX16" fmla="*/ 2366486 w 2505075"/>
                <a:gd name="connsiteY16" fmla="*/ 237649 h 1323975"/>
                <a:gd name="connsiteX17" fmla="*/ 2366486 w 2505075"/>
                <a:gd name="connsiteY17" fmla="*/ 1094899 h 1323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05075" h="1323975">
                  <a:moveTo>
                    <a:pt x="2274094" y="7144"/>
                  </a:moveTo>
                  <a:lnTo>
                    <a:pt x="237649" y="7144"/>
                  </a:lnTo>
                  <a:cubicBezTo>
                    <a:pt x="110966" y="7144"/>
                    <a:pt x="7144" y="110014"/>
                    <a:pt x="7144" y="237649"/>
                  </a:cubicBezTo>
                  <a:lnTo>
                    <a:pt x="7144" y="1094899"/>
                  </a:lnTo>
                  <a:cubicBezTo>
                    <a:pt x="7144" y="1221581"/>
                    <a:pt x="110014" y="1325404"/>
                    <a:pt x="237649" y="1325404"/>
                  </a:cubicBezTo>
                  <a:lnTo>
                    <a:pt x="2274094" y="1325404"/>
                  </a:lnTo>
                  <a:cubicBezTo>
                    <a:pt x="2400776" y="1325404"/>
                    <a:pt x="2504599" y="1222534"/>
                    <a:pt x="2504599" y="1094899"/>
                  </a:cubicBezTo>
                  <a:lnTo>
                    <a:pt x="2504599" y="237649"/>
                  </a:lnTo>
                  <a:cubicBezTo>
                    <a:pt x="2503646" y="110014"/>
                    <a:pt x="2400776" y="7144"/>
                    <a:pt x="2274094" y="7144"/>
                  </a:cubicBezTo>
                  <a:close/>
                  <a:moveTo>
                    <a:pt x="2366486" y="1094899"/>
                  </a:moveTo>
                  <a:cubicBezTo>
                    <a:pt x="2366486" y="1145381"/>
                    <a:pt x="2325529" y="1187291"/>
                    <a:pt x="2283619" y="1187291"/>
                  </a:cubicBezTo>
                  <a:lnTo>
                    <a:pt x="247174" y="1187291"/>
                  </a:lnTo>
                  <a:cubicBezTo>
                    <a:pt x="186214" y="1187291"/>
                    <a:pt x="145256" y="1146334"/>
                    <a:pt x="145256" y="1094899"/>
                  </a:cubicBezTo>
                  <a:lnTo>
                    <a:pt x="145256" y="237649"/>
                  </a:lnTo>
                  <a:cubicBezTo>
                    <a:pt x="145256" y="187166"/>
                    <a:pt x="186214" y="145256"/>
                    <a:pt x="237649" y="145256"/>
                  </a:cubicBezTo>
                  <a:lnTo>
                    <a:pt x="2274094" y="145256"/>
                  </a:lnTo>
                  <a:cubicBezTo>
                    <a:pt x="2324576" y="145256"/>
                    <a:pt x="2366486" y="186214"/>
                    <a:pt x="2366486" y="237649"/>
                  </a:cubicBezTo>
                  <a:lnTo>
                    <a:pt x="2366486" y="1094899"/>
                  </a:lnTo>
                  <a:close/>
                </a:path>
              </a:pathLst>
            </a:custGeom>
            <a:solidFill>
              <a:srgbClr val="C1DFE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1" name="Freeform: Shape 36">
              <a:extLst>
                <a:ext uri="{FF2B5EF4-FFF2-40B4-BE49-F238E27FC236}">
                  <a16:creationId xmlns:a16="http://schemas.microsoft.com/office/drawing/2014/main" id="{2EE6A667-0198-9540-943B-008F98990128}"/>
                </a:ext>
              </a:extLst>
            </p:cNvPr>
            <p:cNvSpPr/>
            <p:nvPr/>
          </p:nvSpPr>
          <p:spPr>
            <a:xfrm>
              <a:off x="3886914" y="4376917"/>
              <a:ext cx="215619" cy="348307"/>
            </a:xfrm>
            <a:custGeom>
              <a:avLst/>
              <a:gdLst>
                <a:gd name="connsiteX0" fmla="*/ 243234 w 247650"/>
                <a:gd name="connsiteY0" fmla="*/ 43894 h 400050"/>
                <a:gd name="connsiteX1" fmla="*/ 191799 w 247650"/>
                <a:gd name="connsiteY1" fmla="*/ 7699 h 400050"/>
                <a:gd name="connsiteX2" fmla="*/ 60354 w 247650"/>
                <a:gd name="connsiteY2" fmla="*/ 29607 h 400050"/>
                <a:gd name="connsiteX3" fmla="*/ 24159 w 247650"/>
                <a:gd name="connsiteY3" fmla="*/ 81042 h 400050"/>
                <a:gd name="connsiteX4" fmla="*/ 34636 w 247650"/>
                <a:gd name="connsiteY4" fmla="*/ 102949 h 400050"/>
                <a:gd name="connsiteX5" fmla="*/ 17491 w 247650"/>
                <a:gd name="connsiteY5" fmla="*/ 129619 h 400050"/>
                <a:gd name="connsiteX6" fmla="*/ 30826 w 247650"/>
                <a:gd name="connsiteY6" fmla="*/ 170577 h 400050"/>
                <a:gd name="connsiteX7" fmla="*/ 9871 w 247650"/>
                <a:gd name="connsiteY7" fmla="*/ 195342 h 400050"/>
                <a:gd name="connsiteX8" fmla="*/ 36541 w 247650"/>
                <a:gd name="connsiteY8" fmla="*/ 251539 h 400050"/>
                <a:gd name="connsiteX9" fmla="*/ 63211 w 247650"/>
                <a:gd name="connsiteY9" fmla="*/ 261064 h 400050"/>
                <a:gd name="connsiteX10" fmla="*/ 56544 w 247650"/>
                <a:gd name="connsiteY10" fmla="*/ 267732 h 400050"/>
                <a:gd name="connsiteX11" fmla="*/ 66069 w 247650"/>
                <a:gd name="connsiteY11" fmla="*/ 325834 h 400050"/>
                <a:gd name="connsiteX12" fmla="*/ 152746 w 247650"/>
                <a:gd name="connsiteY12" fmla="*/ 386794 h 400050"/>
                <a:gd name="connsiteX13" fmla="*/ 176559 w 247650"/>
                <a:gd name="connsiteY13" fmla="*/ 394414 h 400050"/>
                <a:gd name="connsiteX14" fmla="*/ 210849 w 247650"/>
                <a:gd name="connsiteY14" fmla="*/ 377269 h 400050"/>
                <a:gd name="connsiteX15" fmla="*/ 201324 w 247650"/>
                <a:gd name="connsiteY15" fmla="*/ 319167 h 400050"/>
                <a:gd name="connsiteX16" fmla="*/ 171796 w 247650"/>
                <a:gd name="connsiteY16" fmla="*/ 298212 h 400050"/>
                <a:gd name="connsiteX17" fmla="*/ 179416 w 247650"/>
                <a:gd name="connsiteY17" fmla="*/ 299164 h 400050"/>
                <a:gd name="connsiteX18" fmla="*/ 221326 w 247650"/>
                <a:gd name="connsiteY18" fmla="*/ 269637 h 400050"/>
                <a:gd name="connsiteX19" fmla="*/ 194656 w 247650"/>
                <a:gd name="connsiteY19" fmla="*/ 213439 h 400050"/>
                <a:gd name="connsiteX20" fmla="*/ 176559 w 247650"/>
                <a:gd name="connsiteY20" fmla="*/ 206772 h 400050"/>
                <a:gd name="connsiteX21" fmla="*/ 184179 w 247650"/>
                <a:gd name="connsiteY21" fmla="*/ 208677 h 400050"/>
                <a:gd name="connsiteX22" fmla="*/ 192751 w 247650"/>
                <a:gd name="connsiteY22" fmla="*/ 209629 h 400050"/>
                <a:gd name="connsiteX23" fmla="*/ 236566 w 247650"/>
                <a:gd name="connsiteY23" fmla="*/ 174387 h 400050"/>
                <a:gd name="connsiteX24" fmla="*/ 202276 w 247650"/>
                <a:gd name="connsiteY24" fmla="*/ 121999 h 400050"/>
                <a:gd name="connsiteX25" fmla="*/ 135601 w 247650"/>
                <a:gd name="connsiteY25" fmla="*/ 108664 h 400050"/>
                <a:gd name="connsiteX26" fmla="*/ 208944 w 247650"/>
                <a:gd name="connsiteY26" fmla="*/ 96282 h 400050"/>
                <a:gd name="connsiteX27" fmla="*/ 243234 w 247650"/>
                <a:gd name="connsiteY27" fmla="*/ 43894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7650" h="400050">
                  <a:moveTo>
                    <a:pt x="243234" y="43894"/>
                  </a:moveTo>
                  <a:cubicBezTo>
                    <a:pt x="239424" y="20082"/>
                    <a:pt x="216564" y="3889"/>
                    <a:pt x="191799" y="7699"/>
                  </a:cubicBezTo>
                  <a:lnTo>
                    <a:pt x="60354" y="29607"/>
                  </a:lnTo>
                  <a:cubicBezTo>
                    <a:pt x="36541" y="33417"/>
                    <a:pt x="20349" y="56277"/>
                    <a:pt x="24159" y="81042"/>
                  </a:cubicBezTo>
                  <a:cubicBezTo>
                    <a:pt x="25111" y="89614"/>
                    <a:pt x="28921" y="96282"/>
                    <a:pt x="34636" y="102949"/>
                  </a:cubicBezTo>
                  <a:cubicBezTo>
                    <a:pt x="26064" y="109617"/>
                    <a:pt x="19396" y="118189"/>
                    <a:pt x="17491" y="129619"/>
                  </a:cubicBezTo>
                  <a:cubicBezTo>
                    <a:pt x="14634" y="144859"/>
                    <a:pt x="20349" y="160099"/>
                    <a:pt x="30826" y="170577"/>
                  </a:cubicBezTo>
                  <a:cubicBezTo>
                    <a:pt x="21301" y="175339"/>
                    <a:pt x="13681" y="183912"/>
                    <a:pt x="9871" y="195342"/>
                  </a:cubicBezTo>
                  <a:cubicBezTo>
                    <a:pt x="1299" y="218202"/>
                    <a:pt x="13681" y="243919"/>
                    <a:pt x="36541" y="251539"/>
                  </a:cubicBezTo>
                  <a:lnTo>
                    <a:pt x="63211" y="261064"/>
                  </a:lnTo>
                  <a:cubicBezTo>
                    <a:pt x="61306" y="262969"/>
                    <a:pt x="58449" y="265827"/>
                    <a:pt x="56544" y="267732"/>
                  </a:cubicBezTo>
                  <a:cubicBezTo>
                    <a:pt x="43209" y="286782"/>
                    <a:pt x="47971" y="312499"/>
                    <a:pt x="66069" y="325834"/>
                  </a:cubicBezTo>
                  <a:lnTo>
                    <a:pt x="152746" y="386794"/>
                  </a:lnTo>
                  <a:cubicBezTo>
                    <a:pt x="160366" y="391557"/>
                    <a:pt x="167986" y="394414"/>
                    <a:pt x="176559" y="394414"/>
                  </a:cubicBezTo>
                  <a:cubicBezTo>
                    <a:pt x="189894" y="394414"/>
                    <a:pt x="202276" y="388699"/>
                    <a:pt x="210849" y="377269"/>
                  </a:cubicBezTo>
                  <a:cubicBezTo>
                    <a:pt x="224184" y="358219"/>
                    <a:pt x="219421" y="332502"/>
                    <a:pt x="201324" y="319167"/>
                  </a:cubicBezTo>
                  <a:lnTo>
                    <a:pt x="171796" y="298212"/>
                  </a:lnTo>
                  <a:cubicBezTo>
                    <a:pt x="174654" y="298212"/>
                    <a:pt x="176559" y="299164"/>
                    <a:pt x="179416" y="299164"/>
                  </a:cubicBezTo>
                  <a:cubicBezTo>
                    <a:pt x="197514" y="299164"/>
                    <a:pt x="214659" y="287734"/>
                    <a:pt x="221326" y="269637"/>
                  </a:cubicBezTo>
                  <a:cubicBezTo>
                    <a:pt x="229899" y="246777"/>
                    <a:pt x="217516" y="221059"/>
                    <a:pt x="194656" y="213439"/>
                  </a:cubicBezTo>
                  <a:lnTo>
                    <a:pt x="176559" y="206772"/>
                  </a:lnTo>
                  <a:lnTo>
                    <a:pt x="184179" y="208677"/>
                  </a:lnTo>
                  <a:cubicBezTo>
                    <a:pt x="187036" y="209629"/>
                    <a:pt x="189894" y="209629"/>
                    <a:pt x="192751" y="209629"/>
                  </a:cubicBezTo>
                  <a:cubicBezTo>
                    <a:pt x="213706" y="209629"/>
                    <a:pt x="231804" y="195342"/>
                    <a:pt x="236566" y="174387"/>
                  </a:cubicBezTo>
                  <a:cubicBezTo>
                    <a:pt x="241329" y="150574"/>
                    <a:pt x="226089" y="126762"/>
                    <a:pt x="202276" y="121999"/>
                  </a:cubicBezTo>
                  <a:lnTo>
                    <a:pt x="135601" y="108664"/>
                  </a:lnTo>
                  <a:lnTo>
                    <a:pt x="208944" y="96282"/>
                  </a:lnTo>
                  <a:cubicBezTo>
                    <a:pt x="231804" y="90567"/>
                    <a:pt x="247996" y="67707"/>
                    <a:pt x="243234" y="43894"/>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2" name="Freeform: Shape 37">
              <a:extLst>
                <a:ext uri="{FF2B5EF4-FFF2-40B4-BE49-F238E27FC236}">
                  <a16:creationId xmlns:a16="http://schemas.microsoft.com/office/drawing/2014/main" id="{0EF973FF-9150-454F-AB57-362FD8B9E38D}"/>
                </a:ext>
              </a:extLst>
            </p:cNvPr>
            <p:cNvSpPr/>
            <p:nvPr/>
          </p:nvSpPr>
          <p:spPr>
            <a:xfrm>
              <a:off x="4742642" y="4870006"/>
              <a:ext cx="696615" cy="1202490"/>
            </a:xfrm>
            <a:custGeom>
              <a:avLst/>
              <a:gdLst>
                <a:gd name="connsiteX0" fmla="*/ 763429 w 800100"/>
                <a:gd name="connsiteY0" fmla="*/ 7144 h 1381125"/>
                <a:gd name="connsiteX1" fmla="*/ 39529 w 800100"/>
                <a:gd name="connsiteY1" fmla="*/ 7144 h 1381125"/>
                <a:gd name="connsiteX2" fmla="*/ 7144 w 800100"/>
                <a:gd name="connsiteY2" fmla="*/ 1374934 h 1381125"/>
                <a:gd name="connsiteX3" fmla="*/ 299561 w 800100"/>
                <a:gd name="connsiteY3" fmla="*/ 1374934 h 1381125"/>
                <a:gd name="connsiteX4" fmla="*/ 334804 w 800100"/>
                <a:gd name="connsiteY4" fmla="*/ 262414 h 1381125"/>
                <a:gd name="connsiteX5" fmla="*/ 401479 w 800100"/>
                <a:gd name="connsiteY5" fmla="*/ 197644 h 1381125"/>
                <a:gd name="connsiteX6" fmla="*/ 401479 w 800100"/>
                <a:gd name="connsiteY6" fmla="*/ 197644 h 1381125"/>
                <a:gd name="connsiteX7" fmla="*/ 468154 w 800100"/>
                <a:gd name="connsiteY7" fmla="*/ 262414 h 1381125"/>
                <a:gd name="connsiteX8" fmla="*/ 503396 w 800100"/>
                <a:gd name="connsiteY8" fmla="*/ 1374934 h 1381125"/>
                <a:gd name="connsiteX9" fmla="*/ 795814 w 800100"/>
                <a:gd name="connsiteY9" fmla="*/ 1374934 h 1381125"/>
                <a:gd name="connsiteX10" fmla="*/ 763429 w 800100"/>
                <a:gd name="connsiteY10" fmla="*/ 7144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0100" h="1381125">
                  <a:moveTo>
                    <a:pt x="763429" y="7144"/>
                  </a:moveTo>
                  <a:lnTo>
                    <a:pt x="39529" y="7144"/>
                  </a:lnTo>
                  <a:lnTo>
                    <a:pt x="7144" y="1374934"/>
                  </a:lnTo>
                  <a:lnTo>
                    <a:pt x="299561" y="1374934"/>
                  </a:lnTo>
                  <a:lnTo>
                    <a:pt x="334804" y="262414"/>
                  </a:lnTo>
                  <a:cubicBezTo>
                    <a:pt x="335756" y="226219"/>
                    <a:pt x="365284" y="197644"/>
                    <a:pt x="401479" y="197644"/>
                  </a:cubicBezTo>
                  <a:lnTo>
                    <a:pt x="401479" y="197644"/>
                  </a:lnTo>
                  <a:cubicBezTo>
                    <a:pt x="437674" y="197644"/>
                    <a:pt x="467201" y="226219"/>
                    <a:pt x="468154" y="262414"/>
                  </a:cubicBezTo>
                  <a:lnTo>
                    <a:pt x="503396" y="1374934"/>
                  </a:lnTo>
                  <a:lnTo>
                    <a:pt x="795814" y="1374934"/>
                  </a:lnTo>
                  <a:lnTo>
                    <a:pt x="763429" y="7144"/>
                  </a:lnTo>
                  <a:close/>
                </a:path>
              </a:pathLst>
            </a:custGeom>
            <a:solidFill>
              <a:srgbClr val="474747"/>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3" name="Freeform: Shape 38">
              <a:extLst>
                <a:ext uri="{FF2B5EF4-FFF2-40B4-BE49-F238E27FC236}">
                  <a16:creationId xmlns:a16="http://schemas.microsoft.com/office/drawing/2014/main" id="{2A93633D-920F-7842-89CF-148E07AABEA6}"/>
                </a:ext>
              </a:extLst>
            </p:cNvPr>
            <p:cNvSpPr/>
            <p:nvPr/>
          </p:nvSpPr>
          <p:spPr>
            <a:xfrm>
              <a:off x="4742642" y="4870006"/>
              <a:ext cx="265377" cy="1202490"/>
            </a:xfrm>
            <a:custGeom>
              <a:avLst/>
              <a:gdLst>
                <a:gd name="connsiteX0" fmla="*/ 93821 w 304800"/>
                <a:gd name="connsiteY0" fmla="*/ 1269206 h 1381125"/>
                <a:gd name="connsiteX1" fmla="*/ 126206 w 304800"/>
                <a:gd name="connsiteY1" fmla="*/ 7144 h 1381125"/>
                <a:gd name="connsiteX2" fmla="*/ 39529 w 304800"/>
                <a:gd name="connsiteY2" fmla="*/ 7144 h 1381125"/>
                <a:gd name="connsiteX3" fmla="*/ 7144 w 304800"/>
                <a:gd name="connsiteY3" fmla="*/ 1374934 h 1381125"/>
                <a:gd name="connsiteX4" fmla="*/ 299561 w 304800"/>
                <a:gd name="connsiteY4" fmla="*/ 1374934 h 1381125"/>
                <a:gd name="connsiteX5" fmla="*/ 302419 w 304800"/>
                <a:gd name="connsiteY5" fmla="*/ 1272064 h 1381125"/>
                <a:gd name="connsiteX6" fmla="*/ 93821 w 304800"/>
                <a:gd name="connsiteY6" fmla="*/ 1269206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4800" h="1381125">
                  <a:moveTo>
                    <a:pt x="93821" y="1269206"/>
                  </a:moveTo>
                  <a:cubicBezTo>
                    <a:pt x="5239" y="1213961"/>
                    <a:pt x="100489" y="255746"/>
                    <a:pt x="126206" y="7144"/>
                  </a:cubicBezTo>
                  <a:lnTo>
                    <a:pt x="39529" y="7144"/>
                  </a:lnTo>
                  <a:lnTo>
                    <a:pt x="7144" y="1374934"/>
                  </a:lnTo>
                  <a:lnTo>
                    <a:pt x="299561" y="1374934"/>
                  </a:lnTo>
                  <a:lnTo>
                    <a:pt x="302419" y="1272064"/>
                  </a:lnTo>
                  <a:cubicBezTo>
                    <a:pt x="239554" y="1291114"/>
                    <a:pt x="152876" y="1305401"/>
                    <a:pt x="93821" y="1269206"/>
                  </a:cubicBezTo>
                  <a:close/>
                </a:path>
              </a:pathLst>
            </a:custGeom>
            <a:solidFill>
              <a:srgbClr val="3939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4" name="Freeform: Shape 39">
              <a:extLst>
                <a:ext uri="{FF2B5EF4-FFF2-40B4-BE49-F238E27FC236}">
                  <a16:creationId xmlns:a16="http://schemas.microsoft.com/office/drawing/2014/main" id="{62D4ECF9-04E5-E842-A35D-440C34C5708B}"/>
                </a:ext>
              </a:extLst>
            </p:cNvPr>
            <p:cNvSpPr/>
            <p:nvPr/>
          </p:nvSpPr>
          <p:spPr>
            <a:xfrm>
              <a:off x="5145683" y="5175190"/>
              <a:ext cx="290256" cy="895647"/>
            </a:xfrm>
            <a:custGeom>
              <a:avLst/>
              <a:gdLst>
                <a:gd name="connsiteX0" fmla="*/ 142399 w 333375"/>
                <a:gd name="connsiteY0" fmla="*/ 896779 h 1028700"/>
                <a:gd name="connsiteX1" fmla="*/ 7144 w 333375"/>
                <a:gd name="connsiteY1" fmla="*/ 7144 h 1028700"/>
                <a:gd name="connsiteX2" fmla="*/ 38576 w 333375"/>
                <a:gd name="connsiteY2" fmla="*/ 1024414 h 1028700"/>
                <a:gd name="connsiteX3" fmla="*/ 330994 w 333375"/>
                <a:gd name="connsiteY3" fmla="*/ 1024414 h 1028700"/>
                <a:gd name="connsiteX4" fmla="*/ 328136 w 333375"/>
                <a:gd name="connsiteY4" fmla="*/ 884396 h 1028700"/>
                <a:gd name="connsiteX5" fmla="*/ 142399 w 333375"/>
                <a:gd name="connsiteY5" fmla="*/ 896779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375" h="1028700">
                  <a:moveTo>
                    <a:pt x="142399" y="896779"/>
                  </a:moveTo>
                  <a:cubicBezTo>
                    <a:pt x="40481" y="873919"/>
                    <a:pt x="11906" y="132874"/>
                    <a:pt x="7144" y="7144"/>
                  </a:cubicBezTo>
                  <a:lnTo>
                    <a:pt x="38576" y="1024414"/>
                  </a:lnTo>
                  <a:lnTo>
                    <a:pt x="330994" y="1024414"/>
                  </a:lnTo>
                  <a:lnTo>
                    <a:pt x="328136" y="884396"/>
                  </a:lnTo>
                  <a:cubicBezTo>
                    <a:pt x="259556" y="897731"/>
                    <a:pt x="188119" y="907256"/>
                    <a:pt x="142399" y="896779"/>
                  </a:cubicBezTo>
                  <a:close/>
                </a:path>
              </a:pathLst>
            </a:custGeom>
            <a:solidFill>
              <a:srgbClr val="3939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5" name="Freeform: Shape 40">
              <a:extLst>
                <a:ext uri="{FF2B5EF4-FFF2-40B4-BE49-F238E27FC236}">
                  <a16:creationId xmlns:a16="http://schemas.microsoft.com/office/drawing/2014/main" id="{D2C88645-6688-3847-9800-02D47469CF47}"/>
                </a:ext>
              </a:extLst>
            </p:cNvPr>
            <p:cNvSpPr/>
            <p:nvPr/>
          </p:nvSpPr>
          <p:spPr>
            <a:xfrm>
              <a:off x="5158952" y="6060885"/>
              <a:ext cx="505875" cy="215619"/>
            </a:xfrm>
            <a:custGeom>
              <a:avLst/>
              <a:gdLst>
                <a:gd name="connsiteX0" fmla="*/ 7144 w 581025"/>
                <a:gd name="connsiteY0" fmla="*/ 241459 h 247650"/>
                <a:gd name="connsiteX1" fmla="*/ 576739 w 581025"/>
                <a:gd name="connsiteY1" fmla="*/ 241459 h 247650"/>
                <a:gd name="connsiteX2" fmla="*/ 346234 w 581025"/>
                <a:gd name="connsiteY2" fmla="*/ 7144 h 247650"/>
                <a:gd name="connsiteX3" fmla="*/ 316706 w 581025"/>
                <a:gd name="connsiteY3" fmla="*/ 7144 h 247650"/>
                <a:gd name="connsiteX4" fmla="*/ 24289 w 581025"/>
                <a:gd name="connsiteY4" fmla="*/ 7144 h 247650"/>
                <a:gd name="connsiteX5" fmla="*/ 7144 w 581025"/>
                <a:gd name="connsiteY5" fmla="*/ 7144 h 247650"/>
                <a:gd name="connsiteX6" fmla="*/ 7144 w 581025"/>
                <a:gd name="connsiteY6" fmla="*/ 241459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7144" y="241459"/>
                  </a:moveTo>
                  <a:lnTo>
                    <a:pt x="576739" y="241459"/>
                  </a:lnTo>
                  <a:cubicBezTo>
                    <a:pt x="553879" y="114776"/>
                    <a:pt x="346234" y="7144"/>
                    <a:pt x="346234" y="7144"/>
                  </a:cubicBezTo>
                  <a:lnTo>
                    <a:pt x="316706" y="7144"/>
                  </a:lnTo>
                  <a:lnTo>
                    <a:pt x="24289" y="7144"/>
                  </a:lnTo>
                  <a:lnTo>
                    <a:pt x="7144" y="7144"/>
                  </a:lnTo>
                  <a:lnTo>
                    <a:pt x="7144" y="241459"/>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6" name="Freeform: Shape 41">
              <a:extLst>
                <a:ext uri="{FF2B5EF4-FFF2-40B4-BE49-F238E27FC236}">
                  <a16:creationId xmlns:a16="http://schemas.microsoft.com/office/drawing/2014/main" id="{425EF480-E889-E64E-8349-6737FE83D91A}"/>
                </a:ext>
              </a:extLst>
            </p:cNvPr>
            <p:cNvSpPr/>
            <p:nvPr/>
          </p:nvSpPr>
          <p:spPr>
            <a:xfrm>
              <a:off x="4515413" y="6060885"/>
              <a:ext cx="505875" cy="215619"/>
            </a:xfrm>
            <a:custGeom>
              <a:avLst/>
              <a:gdLst>
                <a:gd name="connsiteX0" fmla="*/ 237649 w 581025"/>
                <a:gd name="connsiteY0" fmla="*/ 7144 h 247650"/>
                <a:gd name="connsiteX1" fmla="*/ 7144 w 581025"/>
                <a:gd name="connsiteY1" fmla="*/ 241459 h 247650"/>
                <a:gd name="connsiteX2" fmla="*/ 576739 w 581025"/>
                <a:gd name="connsiteY2" fmla="*/ 241459 h 247650"/>
                <a:gd name="connsiteX3" fmla="*/ 576739 w 581025"/>
                <a:gd name="connsiteY3" fmla="*/ 7144 h 247650"/>
                <a:gd name="connsiteX4" fmla="*/ 560546 w 581025"/>
                <a:gd name="connsiteY4" fmla="*/ 7144 h 247650"/>
                <a:gd name="connsiteX5" fmla="*/ 268129 w 581025"/>
                <a:gd name="connsiteY5" fmla="*/ 7144 h 247650"/>
                <a:gd name="connsiteX6" fmla="*/ 237649 w 581025"/>
                <a:gd name="connsiteY6" fmla="*/ 7144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237649" y="7144"/>
                  </a:moveTo>
                  <a:cubicBezTo>
                    <a:pt x="237649" y="7144"/>
                    <a:pt x="29051" y="114776"/>
                    <a:pt x="7144" y="241459"/>
                  </a:cubicBezTo>
                  <a:lnTo>
                    <a:pt x="576739" y="241459"/>
                  </a:lnTo>
                  <a:lnTo>
                    <a:pt x="576739" y="7144"/>
                  </a:lnTo>
                  <a:lnTo>
                    <a:pt x="560546" y="7144"/>
                  </a:lnTo>
                  <a:lnTo>
                    <a:pt x="268129" y="7144"/>
                  </a:lnTo>
                  <a:lnTo>
                    <a:pt x="237649" y="7144"/>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7" name="Freeform: Shape 42">
              <a:extLst>
                <a:ext uri="{FF2B5EF4-FFF2-40B4-BE49-F238E27FC236}">
                  <a16:creationId xmlns:a16="http://schemas.microsoft.com/office/drawing/2014/main" id="{5D90BFEF-D090-5A49-BCC0-5102A931302D}"/>
                </a:ext>
              </a:extLst>
            </p:cNvPr>
            <p:cNvSpPr/>
            <p:nvPr/>
          </p:nvSpPr>
          <p:spPr>
            <a:xfrm>
              <a:off x="4671835" y="6056422"/>
              <a:ext cx="82930" cy="82930"/>
            </a:xfrm>
            <a:custGeom>
              <a:avLst/>
              <a:gdLst>
                <a:gd name="connsiteX0" fmla="*/ 77040 w 95250"/>
                <a:gd name="connsiteY0" fmla="*/ 91328 h 95250"/>
                <a:gd name="connsiteX1" fmla="*/ 65610 w 95250"/>
                <a:gd name="connsiteY1" fmla="*/ 86565 h 95250"/>
                <a:gd name="connsiteX2" fmla="*/ 12270 w 95250"/>
                <a:gd name="connsiteY2" fmla="*/ 36083 h 95250"/>
                <a:gd name="connsiteX3" fmla="*/ 11318 w 95250"/>
                <a:gd name="connsiteY3" fmla="*/ 12270 h 95250"/>
                <a:gd name="connsiteX4" fmla="*/ 35130 w 95250"/>
                <a:gd name="connsiteY4" fmla="*/ 11318 h 95250"/>
                <a:gd name="connsiteX5" fmla="*/ 88470 w 95250"/>
                <a:gd name="connsiteY5" fmla="*/ 61800 h 95250"/>
                <a:gd name="connsiteX6" fmla="*/ 89423 w 95250"/>
                <a:gd name="connsiteY6" fmla="*/ 85613 h 95250"/>
                <a:gd name="connsiteX7" fmla="*/ 7704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77040" y="91328"/>
                  </a:moveTo>
                  <a:cubicBezTo>
                    <a:pt x="73230" y="91328"/>
                    <a:pt x="68468" y="89423"/>
                    <a:pt x="65610" y="86565"/>
                  </a:cubicBezTo>
                  <a:lnTo>
                    <a:pt x="12270" y="36083"/>
                  </a:lnTo>
                  <a:cubicBezTo>
                    <a:pt x="5603" y="29415"/>
                    <a:pt x="5603" y="18938"/>
                    <a:pt x="11318" y="12270"/>
                  </a:cubicBezTo>
                  <a:cubicBezTo>
                    <a:pt x="17985" y="5603"/>
                    <a:pt x="28463" y="5603"/>
                    <a:pt x="35130" y="11318"/>
                  </a:cubicBezTo>
                  <a:lnTo>
                    <a:pt x="88470" y="61800"/>
                  </a:lnTo>
                  <a:cubicBezTo>
                    <a:pt x="95138" y="68468"/>
                    <a:pt x="95138" y="78945"/>
                    <a:pt x="89423" y="85613"/>
                  </a:cubicBezTo>
                  <a:cubicBezTo>
                    <a:pt x="85613" y="89423"/>
                    <a:pt x="81803" y="91328"/>
                    <a:pt x="7704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8" name="Freeform: Shape 43">
              <a:extLst>
                <a:ext uri="{FF2B5EF4-FFF2-40B4-BE49-F238E27FC236}">
                  <a16:creationId xmlns:a16="http://schemas.microsoft.com/office/drawing/2014/main" id="{A35656BB-3912-1749-B74D-A0BBBD8A1005}"/>
                </a:ext>
              </a:extLst>
            </p:cNvPr>
            <p:cNvSpPr/>
            <p:nvPr/>
          </p:nvSpPr>
          <p:spPr>
            <a:xfrm>
              <a:off x="4636174" y="6077155"/>
              <a:ext cx="82930" cy="74637"/>
            </a:xfrm>
            <a:custGeom>
              <a:avLst/>
              <a:gdLst>
                <a:gd name="connsiteX0" fmla="*/ 72278 w 95250"/>
                <a:gd name="connsiteY0" fmla="*/ 87518 h 85725"/>
                <a:gd name="connsiteX1" fmla="*/ 60848 w 95250"/>
                <a:gd name="connsiteY1" fmla="*/ 82755 h 85725"/>
                <a:gd name="connsiteX2" fmla="*/ 12270 w 95250"/>
                <a:gd name="connsiteY2" fmla="*/ 36083 h 85725"/>
                <a:gd name="connsiteX3" fmla="*/ 11318 w 95250"/>
                <a:gd name="connsiteY3" fmla="*/ 12270 h 85725"/>
                <a:gd name="connsiteX4" fmla="*/ 35130 w 95250"/>
                <a:gd name="connsiteY4" fmla="*/ 11318 h 85725"/>
                <a:gd name="connsiteX5" fmla="*/ 83708 w 95250"/>
                <a:gd name="connsiteY5" fmla="*/ 57990 h 85725"/>
                <a:gd name="connsiteX6" fmla="*/ 84660 w 95250"/>
                <a:gd name="connsiteY6" fmla="*/ 81803 h 85725"/>
                <a:gd name="connsiteX7" fmla="*/ 72278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72278" y="87518"/>
                  </a:moveTo>
                  <a:cubicBezTo>
                    <a:pt x="68468" y="87518"/>
                    <a:pt x="63705" y="85613"/>
                    <a:pt x="60848" y="82755"/>
                  </a:cubicBezTo>
                  <a:lnTo>
                    <a:pt x="12270" y="36083"/>
                  </a:lnTo>
                  <a:cubicBezTo>
                    <a:pt x="5603" y="29415"/>
                    <a:pt x="5603" y="18938"/>
                    <a:pt x="11318" y="12270"/>
                  </a:cubicBezTo>
                  <a:cubicBezTo>
                    <a:pt x="17985" y="5603"/>
                    <a:pt x="28463" y="5603"/>
                    <a:pt x="35130" y="11318"/>
                  </a:cubicBezTo>
                  <a:lnTo>
                    <a:pt x="83708" y="57990"/>
                  </a:lnTo>
                  <a:cubicBezTo>
                    <a:pt x="90375" y="64658"/>
                    <a:pt x="90375" y="75135"/>
                    <a:pt x="84660" y="81803"/>
                  </a:cubicBezTo>
                  <a:cubicBezTo>
                    <a:pt x="80850" y="85613"/>
                    <a:pt x="76088" y="87518"/>
                    <a:pt x="72278"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9" name="Freeform: Shape 44">
              <a:extLst>
                <a:ext uri="{FF2B5EF4-FFF2-40B4-BE49-F238E27FC236}">
                  <a16:creationId xmlns:a16="http://schemas.microsoft.com/office/drawing/2014/main" id="{3B2AFB14-1597-A74D-9A68-3C13C688EC7A}"/>
                </a:ext>
              </a:extLst>
            </p:cNvPr>
            <p:cNvSpPr/>
            <p:nvPr/>
          </p:nvSpPr>
          <p:spPr>
            <a:xfrm>
              <a:off x="4607978" y="6107009"/>
              <a:ext cx="66344" cy="66344"/>
            </a:xfrm>
            <a:custGeom>
              <a:avLst/>
              <a:gdLst>
                <a:gd name="connsiteX0" fmla="*/ 60848 w 76200"/>
                <a:gd name="connsiteY0" fmla="*/ 77040 h 76200"/>
                <a:gd name="connsiteX1" fmla="*/ 49418 w 76200"/>
                <a:gd name="connsiteY1" fmla="*/ 72278 h 76200"/>
                <a:gd name="connsiteX2" fmla="*/ 12270 w 76200"/>
                <a:gd name="connsiteY2" fmla="*/ 36083 h 76200"/>
                <a:gd name="connsiteX3" fmla="*/ 11318 w 76200"/>
                <a:gd name="connsiteY3" fmla="*/ 12270 h 76200"/>
                <a:gd name="connsiteX4" fmla="*/ 35130 w 76200"/>
                <a:gd name="connsiteY4" fmla="*/ 11318 h 76200"/>
                <a:gd name="connsiteX5" fmla="*/ 72278 w 76200"/>
                <a:gd name="connsiteY5" fmla="*/ 47513 h 76200"/>
                <a:gd name="connsiteX6" fmla="*/ 73230 w 76200"/>
                <a:gd name="connsiteY6" fmla="*/ 71325 h 76200"/>
                <a:gd name="connsiteX7" fmla="*/ 60848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60848" y="77040"/>
                  </a:moveTo>
                  <a:cubicBezTo>
                    <a:pt x="57038" y="77040"/>
                    <a:pt x="52275" y="75135"/>
                    <a:pt x="49418" y="72278"/>
                  </a:cubicBezTo>
                  <a:lnTo>
                    <a:pt x="12270" y="36083"/>
                  </a:lnTo>
                  <a:cubicBezTo>
                    <a:pt x="5603" y="29415"/>
                    <a:pt x="5603" y="18938"/>
                    <a:pt x="11318" y="12270"/>
                  </a:cubicBezTo>
                  <a:cubicBezTo>
                    <a:pt x="17985" y="5603"/>
                    <a:pt x="28463" y="5603"/>
                    <a:pt x="35130" y="11318"/>
                  </a:cubicBezTo>
                  <a:lnTo>
                    <a:pt x="72278" y="47513"/>
                  </a:lnTo>
                  <a:cubicBezTo>
                    <a:pt x="78945" y="54180"/>
                    <a:pt x="78945" y="64658"/>
                    <a:pt x="73230" y="71325"/>
                  </a:cubicBezTo>
                  <a:cubicBezTo>
                    <a:pt x="70373" y="76088"/>
                    <a:pt x="65610" y="77040"/>
                    <a:pt x="60848"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0" name="Freeform: Shape 45">
              <a:extLst>
                <a:ext uri="{FF2B5EF4-FFF2-40B4-BE49-F238E27FC236}">
                  <a16:creationId xmlns:a16="http://schemas.microsoft.com/office/drawing/2014/main" id="{D907ED2A-EECF-4449-859B-F6C2CB4C1305}"/>
                </a:ext>
              </a:extLst>
            </p:cNvPr>
            <p:cNvSpPr/>
            <p:nvPr/>
          </p:nvSpPr>
          <p:spPr>
            <a:xfrm>
              <a:off x="5423184" y="6056422"/>
              <a:ext cx="82930" cy="82930"/>
            </a:xfrm>
            <a:custGeom>
              <a:avLst/>
              <a:gdLst>
                <a:gd name="connsiteX0" fmla="*/ 23700 w 95250"/>
                <a:gd name="connsiteY0" fmla="*/ 91328 h 95250"/>
                <a:gd name="connsiteX1" fmla="*/ 35130 w 95250"/>
                <a:gd name="connsiteY1" fmla="*/ 86565 h 95250"/>
                <a:gd name="connsiteX2" fmla="*/ 88470 w 95250"/>
                <a:gd name="connsiteY2" fmla="*/ 36083 h 95250"/>
                <a:gd name="connsiteX3" fmla="*/ 89423 w 95250"/>
                <a:gd name="connsiteY3" fmla="*/ 12270 h 95250"/>
                <a:gd name="connsiteX4" fmla="*/ 65610 w 95250"/>
                <a:gd name="connsiteY4" fmla="*/ 11318 h 95250"/>
                <a:gd name="connsiteX5" fmla="*/ 12270 w 95250"/>
                <a:gd name="connsiteY5" fmla="*/ 61800 h 95250"/>
                <a:gd name="connsiteX6" fmla="*/ 11318 w 95250"/>
                <a:gd name="connsiteY6" fmla="*/ 85613 h 95250"/>
                <a:gd name="connsiteX7" fmla="*/ 2370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23700" y="91328"/>
                  </a:moveTo>
                  <a:cubicBezTo>
                    <a:pt x="27510" y="91328"/>
                    <a:pt x="32273" y="89423"/>
                    <a:pt x="35130" y="86565"/>
                  </a:cubicBezTo>
                  <a:lnTo>
                    <a:pt x="88470" y="36083"/>
                  </a:lnTo>
                  <a:cubicBezTo>
                    <a:pt x="95138" y="29415"/>
                    <a:pt x="95138" y="18938"/>
                    <a:pt x="89423" y="12270"/>
                  </a:cubicBezTo>
                  <a:cubicBezTo>
                    <a:pt x="82755" y="5603"/>
                    <a:pt x="72278" y="5603"/>
                    <a:pt x="65610" y="11318"/>
                  </a:cubicBezTo>
                  <a:lnTo>
                    <a:pt x="12270" y="61800"/>
                  </a:lnTo>
                  <a:cubicBezTo>
                    <a:pt x="5603" y="68468"/>
                    <a:pt x="5603" y="78945"/>
                    <a:pt x="11318" y="85613"/>
                  </a:cubicBezTo>
                  <a:cubicBezTo>
                    <a:pt x="15128" y="89423"/>
                    <a:pt x="18938" y="91328"/>
                    <a:pt x="2370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1" name="Freeform: Shape 46">
              <a:extLst>
                <a:ext uri="{FF2B5EF4-FFF2-40B4-BE49-F238E27FC236}">
                  <a16:creationId xmlns:a16="http://schemas.microsoft.com/office/drawing/2014/main" id="{10D40A5F-C3F3-EA48-A71A-73EFA67592E9}"/>
                </a:ext>
              </a:extLst>
            </p:cNvPr>
            <p:cNvSpPr/>
            <p:nvPr/>
          </p:nvSpPr>
          <p:spPr>
            <a:xfrm>
              <a:off x="5462990" y="6077155"/>
              <a:ext cx="82930" cy="74637"/>
            </a:xfrm>
            <a:custGeom>
              <a:avLst/>
              <a:gdLst>
                <a:gd name="connsiteX0" fmla="*/ 23700 w 95250"/>
                <a:gd name="connsiteY0" fmla="*/ 87518 h 85725"/>
                <a:gd name="connsiteX1" fmla="*/ 35130 w 95250"/>
                <a:gd name="connsiteY1" fmla="*/ 82755 h 85725"/>
                <a:gd name="connsiteX2" fmla="*/ 83708 w 95250"/>
                <a:gd name="connsiteY2" fmla="*/ 36083 h 85725"/>
                <a:gd name="connsiteX3" fmla="*/ 84660 w 95250"/>
                <a:gd name="connsiteY3" fmla="*/ 12270 h 85725"/>
                <a:gd name="connsiteX4" fmla="*/ 60848 w 95250"/>
                <a:gd name="connsiteY4" fmla="*/ 11318 h 85725"/>
                <a:gd name="connsiteX5" fmla="*/ 12270 w 95250"/>
                <a:gd name="connsiteY5" fmla="*/ 57990 h 85725"/>
                <a:gd name="connsiteX6" fmla="*/ 11318 w 95250"/>
                <a:gd name="connsiteY6" fmla="*/ 81803 h 85725"/>
                <a:gd name="connsiteX7" fmla="*/ 23700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23700" y="87518"/>
                  </a:moveTo>
                  <a:cubicBezTo>
                    <a:pt x="27510" y="87518"/>
                    <a:pt x="32273" y="85613"/>
                    <a:pt x="35130" y="82755"/>
                  </a:cubicBezTo>
                  <a:lnTo>
                    <a:pt x="83708" y="36083"/>
                  </a:lnTo>
                  <a:cubicBezTo>
                    <a:pt x="90375" y="29415"/>
                    <a:pt x="90375" y="18938"/>
                    <a:pt x="84660" y="12270"/>
                  </a:cubicBezTo>
                  <a:cubicBezTo>
                    <a:pt x="77993" y="5603"/>
                    <a:pt x="67515" y="5603"/>
                    <a:pt x="60848" y="11318"/>
                  </a:cubicBezTo>
                  <a:lnTo>
                    <a:pt x="12270" y="57990"/>
                  </a:lnTo>
                  <a:cubicBezTo>
                    <a:pt x="5603" y="64658"/>
                    <a:pt x="5603" y="75135"/>
                    <a:pt x="11318" y="81803"/>
                  </a:cubicBezTo>
                  <a:cubicBezTo>
                    <a:pt x="15128" y="85613"/>
                    <a:pt x="19890" y="87518"/>
                    <a:pt x="23700"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2" name="Freeform: Shape 47">
              <a:extLst>
                <a:ext uri="{FF2B5EF4-FFF2-40B4-BE49-F238E27FC236}">
                  <a16:creationId xmlns:a16="http://schemas.microsoft.com/office/drawing/2014/main" id="{67136E01-4F56-E644-B48C-3C44FC74591F}"/>
                </a:ext>
              </a:extLst>
            </p:cNvPr>
            <p:cNvSpPr/>
            <p:nvPr/>
          </p:nvSpPr>
          <p:spPr>
            <a:xfrm>
              <a:off x="5500308" y="6107009"/>
              <a:ext cx="66344" cy="66344"/>
            </a:xfrm>
            <a:custGeom>
              <a:avLst/>
              <a:gdLst>
                <a:gd name="connsiteX0" fmla="*/ 23700 w 76200"/>
                <a:gd name="connsiteY0" fmla="*/ 77040 h 76200"/>
                <a:gd name="connsiteX1" fmla="*/ 35130 w 76200"/>
                <a:gd name="connsiteY1" fmla="*/ 72278 h 76200"/>
                <a:gd name="connsiteX2" fmla="*/ 72278 w 76200"/>
                <a:gd name="connsiteY2" fmla="*/ 36083 h 76200"/>
                <a:gd name="connsiteX3" fmla="*/ 73230 w 76200"/>
                <a:gd name="connsiteY3" fmla="*/ 12270 h 76200"/>
                <a:gd name="connsiteX4" fmla="*/ 49418 w 76200"/>
                <a:gd name="connsiteY4" fmla="*/ 11318 h 76200"/>
                <a:gd name="connsiteX5" fmla="*/ 12270 w 76200"/>
                <a:gd name="connsiteY5" fmla="*/ 47513 h 76200"/>
                <a:gd name="connsiteX6" fmla="*/ 11318 w 76200"/>
                <a:gd name="connsiteY6" fmla="*/ 71325 h 76200"/>
                <a:gd name="connsiteX7" fmla="*/ 23700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23700" y="77040"/>
                  </a:moveTo>
                  <a:cubicBezTo>
                    <a:pt x="27510" y="77040"/>
                    <a:pt x="32273" y="75135"/>
                    <a:pt x="35130" y="72278"/>
                  </a:cubicBezTo>
                  <a:lnTo>
                    <a:pt x="72278" y="36083"/>
                  </a:lnTo>
                  <a:cubicBezTo>
                    <a:pt x="78945" y="29415"/>
                    <a:pt x="78945" y="18938"/>
                    <a:pt x="73230" y="12270"/>
                  </a:cubicBezTo>
                  <a:cubicBezTo>
                    <a:pt x="66563" y="5603"/>
                    <a:pt x="56085" y="5603"/>
                    <a:pt x="49418" y="11318"/>
                  </a:cubicBezTo>
                  <a:lnTo>
                    <a:pt x="12270" y="47513"/>
                  </a:lnTo>
                  <a:cubicBezTo>
                    <a:pt x="5603" y="54180"/>
                    <a:pt x="5603" y="64658"/>
                    <a:pt x="11318" y="71325"/>
                  </a:cubicBezTo>
                  <a:cubicBezTo>
                    <a:pt x="15128" y="76088"/>
                    <a:pt x="19890" y="77040"/>
                    <a:pt x="23700"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3" name="Freeform: Shape 48">
              <a:extLst>
                <a:ext uri="{FF2B5EF4-FFF2-40B4-BE49-F238E27FC236}">
                  <a16:creationId xmlns:a16="http://schemas.microsoft.com/office/drawing/2014/main" id="{B204EC00-D634-B341-A8AE-A584113920DE}"/>
                </a:ext>
              </a:extLst>
            </p:cNvPr>
            <p:cNvSpPr/>
            <p:nvPr/>
          </p:nvSpPr>
          <p:spPr>
            <a:xfrm>
              <a:off x="4515413" y="6264894"/>
              <a:ext cx="505875" cy="24879"/>
            </a:xfrm>
            <a:custGeom>
              <a:avLst/>
              <a:gdLst>
                <a:gd name="connsiteX0" fmla="*/ 27146 w 581025"/>
                <a:gd name="connsiteY0" fmla="*/ 27146 h 28575"/>
                <a:gd name="connsiteX1" fmla="*/ 575786 w 581025"/>
                <a:gd name="connsiteY1" fmla="*/ 27146 h 28575"/>
                <a:gd name="connsiteX2" fmla="*/ 575786 w 581025"/>
                <a:gd name="connsiteY2" fmla="*/ 7144 h 28575"/>
                <a:gd name="connsiteX3" fmla="*/ 7144 w 581025"/>
                <a:gd name="connsiteY3" fmla="*/ 7144 h 28575"/>
                <a:gd name="connsiteX4" fmla="*/ 7144 w 581025"/>
                <a:gd name="connsiteY4" fmla="*/ 7144 h 28575"/>
                <a:gd name="connsiteX5" fmla="*/ 27146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27146" y="27146"/>
                  </a:moveTo>
                  <a:lnTo>
                    <a:pt x="575786" y="27146"/>
                  </a:lnTo>
                  <a:lnTo>
                    <a:pt x="575786" y="7144"/>
                  </a:lnTo>
                  <a:lnTo>
                    <a:pt x="7144" y="7144"/>
                  </a:lnTo>
                  <a:lnTo>
                    <a:pt x="7144" y="7144"/>
                  </a:lnTo>
                  <a:cubicBezTo>
                    <a:pt x="7144" y="17621"/>
                    <a:pt x="15716" y="27146"/>
                    <a:pt x="27146" y="2714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4" name="Freeform: Shape 49">
              <a:extLst>
                <a:ext uri="{FF2B5EF4-FFF2-40B4-BE49-F238E27FC236}">
                  <a16:creationId xmlns:a16="http://schemas.microsoft.com/office/drawing/2014/main" id="{A740EDB7-60D7-1C4F-BEB3-3B63E6BCDC8C}"/>
                </a:ext>
              </a:extLst>
            </p:cNvPr>
            <p:cNvSpPr/>
            <p:nvPr/>
          </p:nvSpPr>
          <p:spPr>
            <a:xfrm>
              <a:off x="5158123" y="6264894"/>
              <a:ext cx="505875" cy="24879"/>
            </a:xfrm>
            <a:custGeom>
              <a:avLst/>
              <a:gdLst>
                <a:gd name="connsiteX0" fmla="*/ 8096 w 581025"/>
                <a:gd name="connsiteY0" fmla="*/ 27146 h 28575"/>
                <a:gd name="connsiteX1" fmla="*/ 556736 w 581025"/>
                <a:gd name="connsiteY1" fmla="*/ 27146 h 28575"/>
                <a:gd name="connsiteX2" fmla="*/ 576739 w 581025"/>
                <a:gd name="connsiteY2" fmla="*/ 7144 h 28575"/>
                <a:gd name="connsiteX3" fmla="*/ 576739 w 581025"/>
                <a:gd name="connsiteY3" fmla="*/ 7144 h 28575"/>
                <a:gd name="connsiteX4" fmla="*/ 7144 w 581025"/>
                <a:gd name="connsiteY4" fmla="*/ 7144 h 28575"/>
                <a:gd name="connsiteX5" fmla="*/ 7144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8096" y="27146"/>
                  </a:moveTo>
                  <a:lnTo>
                    <a:pt x="556736" y="27146"/>
                  </a:lnTo>
                  <a:cubicBezTo>
                    <a:pt x="568166" y="27146"/>
                    <a:pt x="576739" y="17621"/>
                    <a:pt x="576739" y="7144"/>
                  </a:cubicBezTo>
                  <a:lnTo>
                    <a:pt x="576739" y="7144"/>
                  </a:lnTo>
                  <a:lnTo>
                    <a:pt x="7144" y="7144"/>
                  </a:lnTo>
                  <a:lnTo>
                    <a:pt x="7144" y="27146"/>
                  </a:ln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5" name="Freeform: Shape 50">
              <a:extLst>
                <a:ext uri="{FF2B5EF4-FFF2-40B4-BE49-F238E27FC236}">
                  <a16:creationId xmlns:a16="http://schemas.microsoft.com/office/drawing/2014/main" id="{732D9F23-8966-BB4C-B1F8-284C1CA3D56C}"/>
                </a:ext>
              </a:extLst>
            </p:cNvPr>
            <p:cNvSpPr/>
            <p:nvPr/>
          </p:nvSpPr>
          <p:spPr>
            <a:xfrm>
              <a:off x="6093923" y="4383551"/>
              <a:ext cx="215619" cy="348307"/>
            </a:xfrm>
            <a:custGeom>
              <a:avLst/>
              <a:gdLst>
                <a:gd name="connsiteX0" fmla="*/ 241062 w 247650"/>
                <a:gd name="connsiteY0" fmla="*/ 195342 h 400050"/>
                <a:gd name="connsiteX1" fmla="*/ 220107 w 247650"/>
                <a:gd name="connsiteY1" fmla="*/ 170577 h 400050"/>
                <a:gd name="connsiteX2" fmla="*/ 233442 w 247650"/>
                <a:gd name="connsiteY2" fmla="*/ 129619 h 400050"/>
                <a:gd name="connsiteX3" fmla="*/ 216297 w 247650"/>
                <a:gd name="connsiteY3" fmla="*/ 102949 h 400050"/>
                <a:gd name="connsiteX4" fmla="*/ 226774 w 247650"/>
                <a:gd name="connsiteY4" fmla="*/ 81042 h 400050"/>
                <a:gd name="connsiteX5" fmla="*/ 190579 w 247650"/>
                <a:gd name="connsiteY5" fmla="*/ 29607 h 400050"/>
                <a:gd name="connsiteX6" fmla="*/ 59134 w 247650"/>
                <a:gd name="connsiteY6" fmla="*/ 7699 h 400050"/>
                <a:gd name="connsiteX7" fmla="*/ 7699 w 247650"/>
                <a:gd name="connsiteY7" fmla="*/ 43894 h 400050"/>
                <a:gd name="connsiteX8" fmla="*/ 43894 w 247650"/>
                <a:gd name="connsiteY8" fmla="*/ 95329 h 400050"/>
                <a:gd name="connsiteX9" fmla="*/ 117237 w 247650"/>
                <a:gd name="connsiteY9" fmla="*/ 107712 h 400050"/>
                <a:gd name="connsiteX10" fmla="*/ 50562 w 247650"/>
                <a:gd name="connsiteY10" fmla="*/ 121047 h 400050"/>
                <a:gd name="connsiteX11" fmla="*/ 16272 w 247650"/>
                <a:gd name="connsiteY11" fmla="*/ 173434 h 400050"/>
                <a:gd name="connsiteX12" fmla="*/ 60087 w 247650"/>
                <a:gd name="connsiteY12" fmla="*/ 208677 h 400050"/>
                <a:gd name="connsiteX13" fmla="*/ 68659 w 247650"/>
                <a:gd name="connsiteY13" fmla="*/ 207724 h 400050"/>
                <a:gd name="connsiteX14" fmla="*/ 76279 w 247650"/>
                <a:gd name="connsiteY14" fmla="*/ 205819 h 400050"/>
                <a:gd name="connsiteX15" fmla="*/ 58182 w 247650"/>
                <a:gd name="connsiteY15" fmla="*/ 212487 h 400050"/>
                <a:gd name="connsiteX16" fmla="*/ 31512 w 247650"/>
                <a:gd name="connsiteY16" fmla="*/ 268684 h 400050"/>
                <a:gd name="connsiteX17" fmla="*/ 73422 w 247650"/>
                <a:gd name="connsiteY17" fmla="*/ 298212 h 400050"/>
                <a:gd name="connsiteX18" fmla="*/ 81042 w 247650"/>
                <a:gd name="connsiteY18" fmla="*/ 297259 h 400050"/>
                <a:gd name="connsiteX19" fmla="*/ 51514 w 247650"/>
                <a:gd name="connsiteY19" fmla="*/ 318214 h 400050"/>
                <a:gd name="connsiteX20" fmla="*/ 41989 w 247650"/>
                <a:gd name="connsiteY20" fmla="*/ 376317 h 400050"/>
                <a:gd name="connsiteX21" fmla="*/ 76279 w 247650"/>
                <a:gd name="connsiteY21" fmla="*/ 393462 h 400050"/>
                <a:gd name="connsiteX22" fmla="*/ 100092 w 247650"/>
                <a:gd name="connsiteY22" fmla="*/ 385842 h 400050"/>
                <a:gd name="connsiteX23" fmla="*/ 186769 w 247650"/>
                <a:gd name="connsiteY23" fmla="*/ 324882 h 400050"/>
                <a:gd name="connsiteX24" fmla="*/ 196294 w 247650"/>
                <a:gd name="connsiteY24" fmla="*/ 266779 h 400050"/>
                <a:gd name="connsiteX25" fmla="*/ 189627 w 247650"/>
                <a:gd name="connsiteY25" fmla="*/ 260112 h 400050"/>
                <a:gd name="connsiteX26" fmla="*/ 216297 w 247650"/>
                <a:gd name="connsiteY26" fmla="*/ 250587 h 400050"/>
                <a:gd name="connsiteX27" fmla="*/ 241062 w 247650"/>
                <a:gd name="connsiteY27" fmla="*/ 195342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7650" h="400050">
                  <a:moveTo>
                    <a:pt x="241062" y="195342"/>
                  </a:moveTo>
                  <a:cubicBezTo>
                    <a:pt x="237252" y="183912"/>
                    <a:pt x="229632" y="176292"/>
                    <a:pt x="220107" y="170577"/>
                  </a:cubicBezTo>
                  <a:cubicBezTo>
                    <a:pt x="230584" y="160099"/>
                    <a:pt x="236299" y="144859"/>
                    <a:pt x="233442" y="129619"/>
                  </a:cubicBezTo>
                  <a:cubicBezTo>
                    <a:pt x="231537" y="118189"/>
                    <a:pt x="224869" y="109617"/>
                    <a:pt x="216297" y="102949"/>
                  </a:cubicBezTo>
                  <a:cubicBezTo>
                    <a:pt x="221059" y="97234"/>
                    <a:pt x="224869" y="89614"/>
                    <a:pt x="226774" y="81042"/>
                  </a:cubicBezTo>
                  <a:cubicBezTo>
                    <a:pt x="230584" y="57229"/>
                    <a:pt x="214392" y="34369"/>
                    <a:pt x="190579" y="29607"/>
                  </a:cubicBezTo>
                  <a:lnTo>
                    <a:pt x="59134" y="7699"/>
                  </a:lnTo>
                  <a:cubicBezTo>
                    <a:pt x="35322" y="3889"/>
                    <a:pt x="12462" y="20082"/>
                    <a:pt x="7699" y="43894"/>
                  </a:cubicBezTo>
                  <a:cubicBezTo>
                    <a:pt x="3889" y="67707"/>
                    <a:pt x="20082" y="90567"/>
                    <a:pt x="43894" y="95329"/>
                  </a:cubicBezTo>
                  <a:lnTo>
                    <a:pt x="117237" y="107712"/>
                  </a:lnTo>
                  <a:lnTo>
                    <a:pt x="50562" y="121047"/>
                  </a:lnTo>
                  <a:cubicBezTo>
                    <a:pt x="26749" y="125809"/>
                    <a:pt x="11509" y="148669"/>
                    <a:pt x="16272" y="173434"/>
                  </a:cubicBezTo>
                  <a:cubicBezTo>
                    <a:pt x="20082" y="194389"/>
                    <a:pt x="39132" y="208677"/>
                    <a:pt x="60087" y="208677"/>
                  </a:cubicBezTo>
                  <a:cubicBezTo>
                    <a:pt x="62944" y="208677"/>
                    <a:pt x="65802" y="208677"/>
                    <a:pt x="68659" y="207724"/>
                  </a:cubicBezTo>
                  <a:lnTo>
                    <a:pt x="76279" y="205819"/>
                  </a:lnTo>
                  <a:lnTo>
                    <a:pt x="58182" y="212487"/>
                  </a:lnTo>
                  <a:cubicBezTo>
                    <a:pt x="35322" y="221059"/>
                    <a:pt x="22939" y="245824"/>
                    <a:pt x="31512" y="268684"/>
                  </a:cubicBezTo>
                  <a:cubicBezTo>
                    <a:pt x="38179" y="286782"/>
                    <a:pt x="55324" y="298212"/>
                    <a:pt x="73422" y="298212"/>
                  </a:cubicBezTo>
                  <a:cubicBezTo>
                    <a:pt x="76279" y="298212"/>
                    <a:pt x="78184" y="298212"/>
                    <a:pt x="81042" y="297259"/>
                  </a:cubicBezTo>
                  <a:lnTo>
                    <a:pt x="51514" y="318214"/>
                  </a:lnTo>
                  <a:cubicBezTo>
                    <a:pt x="32464" y="331549"/>
                    <a:pt x="28654" y="357267"/>
                    <a:pt x="41989" y="376317"/>
                  </a:cubicBezTo>
                  <a:cubicBezTo>
                    <a:pt x="49609" y="387747"/>
                    <a:pt x="62944" y="393462"/>
                    <a:pt x="76279" y="393462"/>
                  </a:cubicBezTo>
                  <a:cubicBezTo>
                    <a:pt x="84852" y="393462"/>
                    <a:pt x="92472" y="390604"/>
                    <a:pt x="100092" y="385842"/>
                  </a:cubicBezTo>
                  <a:lnTo>
                    <a:pt x="186769" y="324882"/>
                  </a:lnTo>
                  <a:cubicBezTo>
                    <a:pt x="205819" y="311547"/>
                    <a:pt x="209629" y="285829"/>
                    <a:pt x="196294" y="266779"/>
                  </a:cubicBezTo>
                  <a:cubicBezTo>
                    <a:pt x="194389" y="263922"/>
                    <a:pt x="192484" y="262017"/>
                    <a:pt x="189627" y="260112"/>
                  </a:cubicBezTo>
                  <a:lnTo>
                    <a:pt x="216297" y="250587"/>
                  </a:lnTo>
                  <a:cubicBezTo>
                    <a:pt x="237252" y="243919"/>
                    <a:pt x="249634" y="218202"/>
                    <a:pt x="241062" y="195342"/>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6" name="Freeform: Shape 51">
              <a:extLst>
                <a:ext uri="{FF2B5EF4-FFF2-40B4-BE49-F238E27FC236}">
                  <a16:creationId xmlns:a16="http://schemas.microsoft.com/office/drawing/2014/main" id="{D105D0B8-8B80-3A45-A9A2-3EC9AC5E4B14}"/>
                </a:ext>
              </a:extLst>
            </p:cNvPr>
            <p:cNvSpPr/>
            <p:nvPr/>
          </p:nvSpPr>
          <p:spPr>
            <a:xfrm>
              <a:off x="4492494" y="2262677"/>
              <a:ext cx="1044922" cy="721494"/>
            </a:xfrm>
            <a:custGeom>
              <a:avLst/>
              <a:gdLst>
                <a:gd name="connsiteX0" fmla="*/ 1202184 w 1200150"/>
                <a:gd name="connsiteY0" fmla="*/ 606266 h 828675"/>
                <a:gd name="connsiteX1" fmla="*/ 1160274 w 1200150"/>
                <a:gd name="connsiteY1" fmla="*/ 229076 h 828675"/>
                <a:gd name="connsiteX2" fmla="*/ 835472 w 1200150"/>
                <a:gd name="connsiteY2" fmla="*/ 277654 h 828675"/>
                <a:gd name="connsiteX3" fmla="*/ 188724 w 1200150"/>
                <a:gd name="connsiteY3" fmla="*/ 296704 h 828675"/>
                <a:gd name="connsiteX4" fmla="*/ 160149 w 1200150"/>
                <a:gd name="connsiteY4" fmla="*/ 7144 h 828675"/>
                <a:gd name="connsiteX5" fmla="*/ 73472 w 1200150"/>
                <a:gd name="connsiteY5" fmla="*/ 118586 h 828675"/>
                <a:gd name="connsiteX6" fmla="*/ 73472 w 1200150"/>
                <a:gd name="connsiteY6" fmla="*/ 709136 h 828675"/>
                <a:gd name="connsiteX7" fmla="*/ 125859 w 1200150"/>
                <a:gd name="connsiteY7" fmla="*/ 827246 h 828675"/>
                <a:gd name="connsiteX8" fmla="*/ 128717 w 1200150"/>
                <a:gd name="connsiteY8" fmla="*/ 691039 h 828675"/>
                <a:gd name="connsiteX9" fmla="*/ 128717 w 1200150"/>
                <a:gd name="connsiteY9" fmla="*/ 587216 h 828675"/>
                <a:gd name="connsiteX10" fmla="*/ 1059309 w 1200150"/>
                <a:gd name="connsiteY10" fmla="*/ 229076 h 828675"/>
                <a:gd name="connsiteX11" fmla="*/ 1202184 w 1200150"/>
                <a:gd name="connsiteY11" fmla="*/ 606266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0150" h="828675">
                  <a:moveTo>
                    <a:pt x="1202184" y="606266"/>
                  </a:moveTo>
                  <a:cubicBezTo>
                    <a:pt x="1110744" y="475774"/>
                    <a:pt x="1155512" y="430054"/>
                    <a:pt x="1160274" y="229076"/>
                  </a:cubicBezTo>
                  <a:cubicBezTo>
                    <a:pt x="1165037" y="28099"/>
                    <a:pt x="988824" y="130016"/>
                    <a:pt x="835472" y="277654"/>
                  </a:cubicBezTo>
                  <a:cubicBezTo>
                    <a:pt x="682119" y="425291"/>
                    <a:pt x="298262" y="425291"/>
                    <a:pt x="188724" y="296704"/>
                  </a:cubicBezTo>
                  <a:cubicBezTo>
                    <a:pt x="131574" y="229076"/>
                    <a:pt x="139194" y="107156"/>
                    <a:pt x="160149" y="7144"/>
                  </a:cubicBezTo>
                  <a:cubicBezTo>
                    <a:pt x="126812" y="40481"/>
                    <a:pt x="98237" y="77629"/>
                    <a:pt x="73472" y="118586"/>
                  </a:cubicBezTo>
                  <a:cubicBezTo>
                    <a:pt x="-43686" y="313849"/>
                    <a:pt x="19179" y="564356"/>
                    <a:pt x="73472" y="709136"/>
                  </a:cubicBezTo>
                  <a:cubicBezTo>
                    <a:pt x="101094" y="781526"/>
                    <a:pt x="125859" y="827246"/>
                    <a:pt x="125859" y="827246"/>
                  </a:cubicBezTo>
                  <a:lnTo>
                    <a:pt x="128717" y="691039"/>
                  </a:lnTo>
                  <a:lnTo>
                    <a:pt x="128717" y="587216"/>
                  </a:lnTo>
                  <a:cubicBezTo>
                    <a:pt x="128717" y="587216"/>
                    <a:pt x="883097" y="534829"/>
                    <a:pt x="1059309" y="229076"/>
                  </a:cubicBezTo>
                  <a:cubicBezTo>
                    <a:pt x="1059309" y="229076"/>
                    <a:pt x="1052642" y="424339"/>
                    <a:pt x="1202184" y="606266"/>
                  </a:cubicBezTo>
                  <a:close/>
                </a:path>
              </a:pathLst>
            </a:custGeom>
            <a:solidFill>
              <a:srgbClr val="87342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7" name="Freeform: Shape 54">
              <a:extLst>
                <a:ext uri="{FF2B5EF4-FFF2-40B4-BE49-F238E27FC236}">
                  <a16:creationId xmlns:a16="http://schemas.microsoft.com/office/drawing/2014/main" id="{B1D8E6A1-BF18-C64A-AE0E-CED1446D7DD5}"/>
                </a:ext>
              </a:extLst>
            </p:cNvPr>
            <p:cNvSpPr/>
            <p:nvPr/>
          </p:nvSpPr>
          <p:spPr>
            <a:xfrm>
              <a:off x="6688907" y="3840841"/>
              <a:ext cx="1940570" cy="920527"/>
            </a:xfrm>
            <a:custGeom>
              <a:avLst/>
              <a:gdLst>
                <a:gd name="connsiteX0" fmla="*/ 2135029 w 2228850"/>
                <a:gd name="connsiteY0" fmla="*/ 7144 h 1057275"/>
                <a:gd name="connsiteX1" fmla="*/ 99536 w 2228850"/>
                <a:gd name="connsiteY1" fmla="*/ 7144 h 1057275"/>
                <a:gd name="connsiteX2" fmla="*/ 7144 w 2228850"/>
                <a:gd name="connsiteY2" fmla="*/ 99536 h 1057275"/>
                <a:gd name="connsiteX3" fmla="*/ 7144 w 2228850"/>
                <a:gd name="connsiteY3" fmla="*/ 957739 h 1057275"/>
                <a:gd name="connsiteX4" fmla="*/ 99536 w 2228850"/>
                <a:gd name="connsiteY4" fmla="*/ 1050131 h 1057275"/>
                <a:gd name="connsiteX5" fmla="*/ 2135981 w 2228850"/>
                <a:gd name="connsiteY5" fmla="*/ 1050131 h 1057275"/>
                <a:gd name="connsiteX6" fmla="*/ 2228374 w 2228850"/>
                <a:gd name="connsiteY6" fmla="*/ 957739 h 1057275"/>
                <a:gd name="connsiteX7" fmla="*/ 2228374 w 2228850"/>
                <a:gd name="connsiteY7" fmla="*/ 99536 h 1057275"/>
                <a:gd name="connsiteX8" fmla="*/ 2135029 w 2228850"/>
                <a:gd name="connsiteY8" fmla="*/ 7144 h 1057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8850" h="1057275">
                  <a:moveTo>
                    <a:pt x="2135029" y="7144"/>
                  </a:moveTo>
                  <a:lnTo>
                    <a:pt x="99536" y="7144"/>
                  </a:lnTo>
                  <a:cubicBezTo>
                    <a:pt x="49054" y="7144"/>
                    <a:pt x="7144" y="48101"/>
                    <a:pt x="7144" y="99536"/>
                  </a:cubicBezTo>
                  <a:lnTo>
                    <a:pt x="7144" y="957739"/>
                  </a:lnTo>
                  <a:cubicBezTo>
                    <a:pt x="7144" y="1008221"/>
                    <a:pt x="48101" y="1050131"/>
                    <a:pt x="99536" y="1050131"/>
                  </a:cubicBezTo>
                  <a:lnTo>
                    <a:pt x="2135981" y="1050131"/>
                  </a:lnTo>
                  <a:cubicBezTo>
                    <a:pt x="2186464" y="1050131"/>
                    <a:pt x="2228374" y="1009174"/>
                    <a:pt x="2228374" y="957739"/>
                  </a:cubicBezTo>
                  <a:lnTo>
                    <a:pt x="2228374" y="99536"/>
                  </a:lnTo>
                  <a:cubicBezTo>
                    <a:pt x="2227422" y="48101"/>
                    <a:pt x="2186464" y="7144"/>
                    <a:pt x="2135029" y="7144"/>
                  </a:cubicBezTo>
                  <a:close/>
                </a:path>
              </a:pathLst>
            </a:custGeom>
            <a:solidFill>
              <a:schemeClr val="accent1">
                <a:alpha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8" name="Freeform: Shape 55">
              <a:extLst>
                <a:ext uri="{FF2B5EF4-FFF2-40B4-BE49-F238E27FC236}">
                  <a16:creationId xmlns:a16="http://schemas.microsoft.com/office/drawing/2014/main" id="{BD8A585A-66BD-3C44-A44A-F4F18077459D}"/>
                </a:ext>
              </a:extLst>
            </p:cNvPr>
            <p:cNvSpPr/>
            <p:nvPr/>
          </p:nvSpPr>
          <p:spPr>
            <a:xfrm>
              <a:off x="7023117" y="2570670"/>
              <a:ext cx="1227369" cy="1161024"/>
            </a:xfrm>
            <a:custGeom>
              <a:avLst/>
              <a:gdLst>
                <a:gd name="connsiteX0" fmla="*/ 1343501 w 1409700"/>
                <a:gd name="connsiteY0" fmla="*/ 386822 h 1333500"/>
                <a:gd name="connsiteX1" fmla="*/ 1290161 w 1409700"/>
                <a:gd name="connsiteY1" fmla="*/ 497312 h 1333500"/>
                <a:gd name="connsiteX2" fmla="*/ 1216819 w 1409700"/>
                <a:gd name="connsiteY2" fmla="*/ 109644 h 1333500"/>
                <a:gd name="connsiteX3" fmla="*/ 172879 w 1409700"/>
                <a:gd name="connsiteY3" fmla="*/ 156317 h 1333500"/>
                <a:gd name="connsiteX4" fmla="*/ 170974 w 1409700"/>
                <a:gd name="connsiteY4" fmla="*/ 340149 h 1333500"/>
                <a:gd name="connsiteX5" fmla="*/ 168116 w 1409700"/>
                <a:gd name="connsiteY5" fmla="*/ 477309 h 1333500"/>
                <a:gd name="connsiteX6" fmla="*/ 98584 w 1409700"/>
                <a:gd name="connsiteY6" fmla="*/ 365867 h 1333500"/>
                <a:gd name="connsiteX7" fmla="*/ 7144 w 1409700"/>
                <a:gd name="connsiteY7" fmla="*/ 516362 h 1333500"/>
                <a:gd name="connsiteX8" fmla="*/ 150971 w 1409700"/>
                <a:gd name="connsiteY8" fmla="*/ 684954 h 1333500"/>
                <a:gd name="connsiteX9" fmla="*/ 150971 w 1409700"/>
                <a:gd name="connsiteY9" fmla="*/ 771632 h 1333500"/>
                <a:gd name="connsiteX10" fmla="*/ 570071 w 1409700"/>
                <a:gd name="connsiteY10" fmla="*/ 1315509 h 1333500"/>
                <a:gd name="connsiteX11" fmla="*/ 570071 w 1409700"/>
                <a:gd name="connsiteY11" fmla="*/ 1326939 h 1333500"/>
                <a:gd name="connsiteX12" fmla="*/ 857726 w 1409700"/>
                <a:gd name="connsiteY12" fmla="*/ 1326939 h 1333500"/>
                <a:gd name="connsiteX13" fmla="*/ 857726 w 1409700"/>
                <a:gd name="connsiteY13" fmla="*/ 1319319 h 1333500"/>
                <a:gd name="connsiteX14" fmla="*/ 1293971 w 1409700"/>
                <a:gd name="connsiteY14" fmla="*/ 770679 h 1333500"/>
                <a:gd name="connsiteX15" fmla="*/ 1293971 w 1409700"/>
                <a:gd name="connsiteY15" fmla="*/ 675429 h 1333500"/>
                <a:gd name="connsiteX16" fmla="*/ 1405414 w 1409700"/>
                <a:gd name="connsiteY16" fmla="*/ 515409 h 1333500"/>
                <a:gd name="connsiteX17" fmla="*/ 1343501 w 1409700"/>
                <a:gd name="connsiteY17" fmla="*/ 386822 h 133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9700" h="1333500">
                  <a:moveTo>
                    <a:pt x="1343501" y="386822"/>
                  </a:moveTo>
                  <a:cubicBezTo>
                    <a:pt x="1314926" y="453497"/>
                    <a:pt x="1290161" y="497312"/>
                    <a:pt x="1290161" y="497312"/>
                  </a:cubicBezTo>
                  <a:cubicBezTo>
                    <a:pt x="1290161" y="497312"/>
                    <a:pt x="1221581" y="449687"/>
                    <a:pt x="1216819" y="109644"/>
                  </a:cubicBezTo>
                  <a:cubicBezTo>
                    <a:pt x="321469" y="-145626"/>
                    <a:pt x="172879" y="156317"/>
                    <a:pt x="172879" y="156317"/>
                  </a:cubicBezTo>
                  <a:lnTo>
                    <a:pt x="170974" y="340149"/>
                  </a:lnTo>
                  <a:lnTo>
                    <a:pt x="168116" y="477309"/>
                  </a:lnTo>
                  <a:cubicBezTo>
                    <a:pt x="168116" y="477309"/>
                    <a:pt x="134779" y="432542"/>
                    <a:pt x="98584" y="365867"/>
                  </a:cubicBezTo>
                  <a:cubicBezTo>
                    <a:pt x="44291" y="395394"/>
                    <a:pt x="7144" y="451592"/>
                    <a:pt x="7144" y="516362"/>
                  </a:cubicBezTo>
                  <a:cubicBezTo>
                    <a:pt x="7144" y="601134"/>
                    <a:pt x="69056" y="670667"/>
                    <a:pt x="150971" y="684954"/>
                  </a:cubicBezTo>
                  <a:lnTo>
                    <a:pt x="150971" y="771632"/>
                  </a:lnTo>
                  <a:cubicBezTo>
                    <a:pt x="150971" y="1032617"/>
                    <a:pt x="329089" y="1252644"/>
                    <a:pt x="570071" y="1315509"/>
                  </a:cubicBezTo>
                  <a:lnTo>
                    <a:pt x="570071" y="1326939"/>
                  </a:lnTo>
                  <a:lnTo>
                    <a:pt x="857726" y="1326939"/>
                  </a:lnTo>
                  <a:lnTo>
                    <a:pt x="857726" y="1319319"/>
                  </a:lnTo>
                  <a:cubicBezTo>
                    <a:pt x="1107281" y="1262169"/>
                    <a:pt x="1293971" y="1038332"/>
                    <a:pt x="1293971" y="770679"/>
                  </a:cubicBezTo>
                  <a:lnTo>
                    <a:pt x="1293971" y="675429"/>
                  </a:lnTo>
                  <a:cubicBezTo>
                    <a:pt x="1358741" y="650664"/>
                    <a:pt x="1405414" y="588752"/>
                    <a:pt x="1405414" y="515409"/>
                  </a:cubicBezTo>
                  <a:cubicBezTo>
                    <a:pt x="1405414" y="464927"/>
                    <a:pt x="1381601" y="418254"/>
                    <a:pt x="1343501" y="386822"/>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9" name="Freeform: Shape 56">
              <a:extLst>
                <a:ext uri="{FF2B5EF4-FFF2-40B4-BE49-F238E27FC236}">
                  <a16:creationId xmlns:a16="http://schemas.microsoft.com/office/drawing/2014/main" id="{44A8494F-A74F-7D48-8955-E2EF948611BD}"/>
                </a:ext>
              </a:extLst>
            </p:cNvPr>
            <p:cNvSpPr/>
            <p:nvPr/>
          </p:nvSpPr>
          <p:spPr>
            <a:xfrm>
              <a:off x="6937966" y="2032270"/>
              <a:ext cx="1335179" cy="970285"/>
            </a:xfrm>
            <a:custGeom>
              <a:avLst/>
              <a:gdLst>
                <a:gd name="connsiteX0" fmla="*/ 268775 w 1533525"/>
                <a:gd name="connsiteY0" fmla="*/ 958532 h 1114425"/>
                <a:gd name="connsiteX1" fmla="*/ 270680 w 1533525"/>
                <a:gd name="connsiteY1" fmla="*/ 774699 h 1114425"/>
                <a:gd name="connsiteX2" fmla="*/ 1314619 w 1533525"/>
                <a:gd name="connsiteY2" fmla="*/ 728027 h 1114425"/>
                <a:gd name="connsiteX3" fmla="*/ 1387962 w 1533525"/>
                <a:gd name="connsiteY3" fmla="*/ 1115694 h 1114425"/>
                <a:gd name="connsiteX4" fmla="*/ 1441302 w 1533525"/>
                <a:gd name="connsiteY4" fmla="*/ 1005204 h 1114425"/>
                <a:gd name="connsiteX5" fmla="*/ 1344147 w 1533525"/>
                <a:gd name="connsiteY5" fmla="*/ 358457 h 1114425"/>
                <a:gd name="connsiteX6" fmla="*/ 105897 w 1533525"/>
                <a:gd name="connsiteY6" fmla="*/ 7937 h 1114425"/>
                <a:gd name="connsiteX7" fmla="*/ 142092 w 1533525"/>
                <a:gd name="connsiteY7" fmla="*/ 574674 h 1114425"/>
                <a:gd name="connsiteX8" fmla="*/ 197337 w 1533525"/>
                <a:gd name="connsiteY8" fmla="*/ 984249 h 1114425"/>
                <a:gd name="connsiteX9" fmla="*/ 266870 w 1533525"/>
                <a:gd name="connsiteY9" fmla="*/ 1095692 h 1114425"/>
                <a:gd name="connsiteX10" fmla="*/ 268775 w 1533525"/>
                <a:gd name="connsiteY10" fmla="*/ 958532 h 1114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33525" h="1114425">
                  <a:moveTo>
                    <a:pt x="268775" y="958532"/>
                  </a:moveTo>
                  <a:lnTo>
                    <a:pt x="270680" y="774699"/>
                  </a:lnTo>
                  <a:cubicBezTo>
                    <a:pt x="270680" y="774699"/>
                    <a:pt x="419270" y="472757"/>
                    <a:pt x="1314619" y="728027"/>
                  </a:cubicBezTo>
                  <a:cubicBezTo>
                    <a:pt x="1319382" y="1068069"/>
                    <a:pt x="1387962" y="1115694"/>
                    <a:pt x="1387962" y="1115694"/>
                  </a:cubicBezTo>
                  <a:cubicBezTo>
                    <a:pt x="1387962" y="1115694"/>
                    <a:pt x="1411775" y="1071879"/>
                    <a:pt x="1441302" y="1005204"/>
                  </a:cubicBezTo>
                  <a:cubicBezTo>
                    <a:pt x="1528932" y="801369"/>
                    <a:pt x="1623230" y="409892"/>
                    <a:pt x="1344147" y="358457"/>
                  </a:cubicBezTo>
                  <a:cubicBezTo>
                    <a:pt x="1197462" y="46037"/>
                    <a:pt x="463085" y="429894"/>
                    <a:pt x="105897" y="7937"/>
                  </a:cubicBezTo>
                  <a:cubicBezTo>
                    <a:pt x="86847" y="-14923"/>
                    <a:pt x="-127465" y="463232"/>
                    <a:pt x="142092" y="574674"/>
                  </a:cubicBezTo>
                  <a:cubicBezTo>
                    <a:pt x="67797" y="698499"/>
                    <a:pt x="136377" y="871854"/>
                    <a:pt x="197337" y="984249"/>
                  </a:cubicBezTo>
                  <a:cubicBezTo>
                    <a:pt x="233532" y="1050924"/>
                    <a:pt x="266870" y="1095692"/>
                    <a:pt x="266870" y="1095692"/>
                  </a:cubicBezTo>
                  <a:lnTo>
                    <a:pt x="268775" y="958532"/>
                  </a:ln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0" name="Freeform: Shape 57">
              <a:extLst>
                <a:ext uri="{FF2B5EF4-FFF2-40B4-BE49-F238E27FC236}">
                  <a16:creationId xmlns:a16="http://schemas.microsoft.com/office/drawing/2014/main" id="{320E2769-6CC8-6D41-9872-A972A1AEA44F}"/>
                </a:ext>
              </a:extLst>
            </p:cNvPr>
            <p:cNvSpPr/>
            <p:nvPr/>
          </p:nvSpPr>
          <p:spPr>
            <a:xfrm>
              <a:off x="6937966" y="2031440"/>
              <a:ext cx="1219076" cy="953699"/>
            </a:xfrm>
            <a:custGeom>
              <a:avLst/>
              <a:gdLst>
                <a:gd name="connsiteX0" fmla="*/ 1296522 w 1400175"/>
                <a:gd name="connsiteY0" fmla="*/ 626109 h 1095375"/>
                <a:gd name="connsiteX1" fmla="*/ 339260 w 1400175"/>
                <a:gd name="connsiteY1" fmla="*/ 528954 h 1095375"/>
                <a:gd name="connsiteX2" fmla="*/ 305922 w 1400175"/>
                <a:gd name="connsiteY2" fmla="*/ 156527 h 1095375"/>
                <a:gd name="connsiteX3" fmla="*/ 105897 w 1400175"/>
                <a:gd name="connsiteY3" fmla="*/ 7937 h 1095375"/>
                <a:gd name="connsiteX4" fmla="*/ 142092 w 1400175"/>
                <a:gd name="connsiteY4" fmla="*/ 574674 h 1095375"/>
                <a:gd name="connsiteX5" fmla="*/ 197337 w 1400175"/>
                <a:gd name="connsiteY5" fmla="*/ 984249 h 1095375"/>
                <a:gd name="connsiteX6" fmla="*/ 266870 w 1400175"/>
                <a:gd name="connsiteY6" fmla="*/ 1095692 h 1095375"/>
                <a:gd name="connsiteX7" fmla="*/ 269727 w 1400175"/>
                <a:gd name="connsiteY7" fmla="*/ 958532 h 1095375"/>
                <a:gd name="connsiteX8" fmla="*/ 271632 w 1400175"/>
                <a:gd name="connsiteY8" fmla="*/ 774699 h 1095375"/>
                <a:gd name="connsiteX9" fmla="*/ 1315572 w 1400175"/>
                <a:gd name="connsiteY9" fmla="*/ 728027 h 1095375"/>
                <a:gd name="connsiteX10" fmla="*/ 1347957 w 1400175"/>
                <a:gd name="connsiteY10" fmla="*/ 1029017 h 1095375"/>
                <a:gd name="connsiteX11" fmla="*/ 1296522 w 1400175"/>
                <a:gd name="connsiteY11" fmla="*/ 626109 h 109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0175" h="1095375">
                  <a:moveTo>
                    <a:pt x="1296522" y="626109"/>
                  </a:moveTo>
                  <a:cubicBezTo>
                    <a:pt x="1110785" y="451802"/>
                    <a:pt x="582147" y="533717"/>
                    <a:pt x="339260" y="528954"/>
                  </a:cubicBezTo>
                  <a:cubicBezTo>
                    <a:pt x="191622" y="526097"/>
                    <a:pt x="243057" y="318452"/>
                    <a:pt x="305922" y="156527"/>
                  </a:cubicBezTo>
                  <a:cubicBezTo>
                    <a:pt x="231627" y="124142"/>
                    <a:pt x="164000" y="76517"/>
                    <a:pt x="105897" y="7937"/>
                  </a:cubicBezTo>
                  <a:cubicBezTo>
                    <a:pt x="86847" y="-14923"/>
                    <a:pt x="-127465" y="463232"/>
                    <a:pt x="142092" y="574674"/>
                  </a:cubicBezTo>
                  <a:cubicBezTo>
                    <a:pt x="67797" y="698499"/>
                    <a:pt x="136377" y="871854"/>
                    <a:pt x="197337" y="984249"/>
                  </a:cubicBezTo>
                  <a:cubicBezTo>
                    <a:pt x="233532" y="1050924"/>
                    <a:pt x="266870" y="1095692"/>
                    <a:pt x="266870" y="1095692"/>
                  </a:cubicBezTo>
                  <a:lnTo>
                    <a:pt x="269727" y="958532"/>
                  </a:lnTo>
                  <a:lnTo>
                    <a:pt x="271632" y="774699"/>
                  </a:lnTo>
                  <a:cubicBezTo>
                    <a:pt x="271632" y="774699"/>
                    <a:pt x="420222" y="472757"/>
                    <a:pt x="1315572" y="728027"/>
                  </a:cubicBezTo>
                  <a:cubicBezTo>
                    <a:pt x="1317477" y="878522"/>
                    <a:pt x="1332717" y="971867"/>
                    <a:pt x="1347957" y="1029017"/>
                  </a:cubicBezTo>
                  <a:cubicBezTo>
                    <a:pt x="1347957" y="1029969"/>
                    <a:pt x="1482260" y="800417"/>
                    <a:pt x="1296522" y="626109"/>
                  </a:cubicBezTo>
                  <a:close/>
                </a:path>
              </a:pathLst>
            </a:custGeom>
            <a:solidFill>
              <a:srgbClr val="87342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1" name="Freeform: Shape 58">
              <a:extLst>
                <a:ext uri="{FF2B5EF4-FFF2-40B4-BE49-F238E27FC236}">
                  <a16:creationId xmlns:a16="http://schemas.microsoft.com/office/drawing/2014/main" id="{90C7540E-8CF9-E948-A970-3F91E3A5D8B7}"/>
                </a:ext>
              </a:extLst>
            </p:cNvPr>
            <p:cNvSpPr/>
            <p:nvPr/>
          </p:nvSpPr>
          <p:spPr>
            <a:xfrm>
              <a:off x="7023117" y="2614301"/>
              <a:ext cx="845890" cy="1111266"/>
            </a:xfrm>
            <a:custGeom>
              <a:avLst/>
              <a:gdLst>
                <a:gd name="connsiteX0" fmla="*/ 284321 w 971550"/>
                <a:gd name="connsiteY0" fmla="*/ 792956 h 1276350"/>
                <a:gd name="connsiteX1" fmla="*/ 302419 w 971550"/>
                <a:gd name="connsiteY1" fmla="*/ 7144 h 1276350"/>
                <a:gd name="connsiteX2" fmla="*/ 172879 w 971550"/>
                <a:gd name="connsiteY2" fmla="*/ 106204 h 1276350"/>
                <a:gd name="connsiteX3" fmla="*/ 170974 w 971550"/>
                <a:gd name="connsiteY3" fmla="*/ 290036 h 1276350"/>
                <a:gd name="connsiteX4" fmla="*/ 168116 w 971550"/>
                <a:gd name="connsiteY4" fmla="*/ 427196 h 1276350"/>
                <a:gd name="connsiteX5" fmla="*/ 98584 w 971550"/>
                <a:gd name="connsiteY5" fmla="*/ 315754 h 1276350"/>
                <a:gd name="connsiteX6" fmla="*/ 7144 w 971550"/>
                <a:gd name="connsiteY6" fmla="*/ 466249 h 1276350"/>
                <a:gd name="connsiteX7" fmla="*/ 150971 w 971550"/>
                <a:gd name="connsiteY7" fmla="*/ 634841 h 1276350"/>
                <a:gd name="connsiteX8" fmla="*/ 150971 w 971550"/>
                <a:gd name="connsiteY8" fmla="*/ 721519 h 1276350"/>
                <a:gd name="connsiteX9" fmla="*/ 570071 w 971550"/>
                <a:gd name="connsiteY9" fmla="*/ 1265396 h 1276350"/>
                <a:gd name="connsiteX10" fmla="*/ 570071 w 971550"/>
                <a:gd name="connsiteY10" fmla="*/ 1276826 h 1276350"/>
                <a:gd name="connsiteX11" fmla="*/ 857726 w 971550"/>
                <a:gd name="connsiteY11" fmla="*/ 1276826 h 1276350"/>
                <a:gd name="connsiteX12" fmla="*/ 857726 w 971550"/>
                <a:gd name="connsiteY12" fmla="*/ 1269206 h 1276350"/>
                <a:gd name="connsiteX13" fmla="*/ 968216 w 971550"/>
                <a:gd name="connsiteY13" fmla="*/ 1231106 h 1276350"/>
                <a:gd name="connsiteX14" fmla="*/ 284321 w 971550"/>
                <a:gd name="connsiteY14" fmla="*/ 792956 h 127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1550" h="1276350">
                  <a:moveTo>
                    <a:pt x="284321" y="792956"/>
                  </a:moveTo>
                  <a:cubicBezTo>
                    <a:pt x="215741" y="627221"/>
                    <a:pt x="264319" y="238601"/>
                    <a:pt x="302419" y="7144"/>
                  </a:cubicBezTo>
                  <a:cubicBezTo>
                    <a:pt x="200501" y="50006"/>
                    <a:pt x="172879" y="106204"/>
                    <a:pt x="172879" y="106204"/>
                  </a:cubicBezTo>
                  <a:lnTo>
                    <a:pt x="170974" y="290036"/>
                  </a:lnTo>
                  <a:lnTo>
                    <a:pt x="168116" y="427196"/>
                  </a:lnTo>
                  <a:cubicBezTo>
                    <a:pt x="168116" y="427196"/>
                    <a:pt x="134779" y="382429"/>
                    <a:pt x="98584" y="315754"/>
                  </a:cubicBezTo>
                  <a:cubicBezTo>
                    <a:pt x="44291" y="345281"/>
                    <a:pt x="7144" y="401479"/>
                    <a:pt x="7144" y="466249"/>
                  </a:cubicBezTo>
                  <a:cubicBezTo>
                    <a:pt x="7144" y="551021"/>
                    <a:pt x="69056" y="620554"/>
                    <a:pt x="150971" y="634841"/>
                  </a:cubicBezTo>
                  <a:lnTo>
                    <a:pt x="150971" y="721519"/>
                  </a:lnTo>
                  <a:cubicBezTo>
                    <a:pt x="150971" y="982504"/>
                    <a:pt x="329089" y="1202531"/>
                    <a:pt x="570071" y="1265396"/>
                  </a:cubicBezTo>
                  <a:lnTo>
                    <a:pt x="570071" y="1276826"/>
                  </a:lnTo>
                  <a:lnTo>
                    <a:pt x="857726" y="1276826"/>
                  </a:lnTo>
                  <a:lnTo>
                    <a:pt x="857726" y="1269206"/>
                  </a:lnTo>
                  <a:cubicBezTo>
                    <a:pt x="896779" y="1260634"/>
                    <a:pt x="932974" y="1247299"/>
                    <a:pt x="968216" y="1231106"/>
                  </a:cubicBezTo>
                  <a:cubicBezTo>
                    <a:pt x="441484" y="1259681"/>
                    <a:pt x="369094" y="998696"/>
                    <a:pt x="284321" y="792956"/>
                  </a:cubicBezTo>
                  <a:close/>
                </a:path>
              </a:pathLst>
            </a:custGeom>
            <a:solidFill>
              <a:srgbClr val="E8C28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2" name="Freeform: Shape 59">
              <a:extLst>
                <a:ext uri="{FF2B5EF4-FFF2-40B4-BE49-F238E27FC236}">
                  <a16:creationId xmlns:a16="http://schemas.microsoft.com/office/drawing/2014/main" id="{9E8FB3A4-F437-024D-A262-4CF9702553A6}"/>
                </a:ext>
              </a:extLst>
            </p:cNvPr>
            <p:cNvSpPr/>
            <p:nvPr/>
          </p:nvSpPr>
          <p:spPr>
            <a:xfrm>
              <a:off x="6596855" y="6186111"/>
              <a:ext cx="2114724" cy="190740"/>
            </a:xfrm>
            <a:custGeom>
              <a:avLst/>
              <a:gdLst>
                <a:gd name="connsiteX0" fmla="*/ 2428399 w 2428875"/>
                <a:gd name="connsiteY0" fmla="*/ 110014 h 219075"/>
                <a:gd name="connsiteX1" fmla="*/ 1217772 w 2428875"/>
                <a:gd name="connsiteY1" fmla="*/ 212884 h 219075"/>
                <a:gd name="connsiteX2" fmla="*/ 7144 w 2428875"/>
                <a:gd name="connsiteY2" fmla="*/ 110014 h 219075"/>
                <a:gd name="connsiteX3" fmla="*/ 1217772 w 2428875"/>
                <a:gd name="connsiteY3" fmla="*/ 7144 h 219075"/>
                <a:gd name="connsiteX4" fmla="*/ 2428399 w 2428875"/>
                <a:gd name="connsiteY4" fmla="*/ 110014 h 219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875" h="219075">
                  <a:moveTo>
                    <a:pt x="2428399" y="110014"/>
                  </a:moveTo>
                  <a:cubicBezTo>
                    <a:pt x="2428399" y="166827"/>
                    <a:pt x="1886383" y="212884"/>
                    <a:pt x="1217772" y="212884"/>
                  </a:cubicBezTo>
                  <a:cubicBezTo>
                    <a:pt x="549161" y="212884"/>
                    <a:pt x="7144" y="166827"/>
                    <a:pt x="7144" y="110014"/>
                  </a:cubicBezTo>
                  <a:cubicBezTo>
                    <a:pt x="7144" y="53200"/>
                    <a:pt x="549161" y="7144"/>
                    <a:pt x="1217772" y="7144"/>
                  </a:cubicBezTo>
                  <a:cubicBezTo>
                    <a:pt x="1886383" y="7144"/>
                    <a:pt x="2428399" y="53200"/>
                    <a:pt x="2428399" y="110014"/>
                  </a:cubicBezTo>
                  <a:close/>
                </a:path>
              </a:pathLst>
            </a:custGeom>
            <a:solidFill>
              <a:srgbClr val="2C3E4F">
                <a:alpha val="50000"/>
              </a:srgb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3" name="Freeform: Shape 60">
              <a:extLst>
                <a:ext uri="{FF2B5EF4-FFF2-40B4-BE49-F238E27FC236}">
                  <a16:creationId xmlns:a16="http://schemas.microsoft.com/office/drawing/2014/main" id="{8B1123D9-94AD-E84B-A2B6-C5DC4AB8D509}"/>
                </a:ext>
              </a:extLst>
            </p:cNvPr>
            <p:cNvSpPr/>
            <p:nvPr/>
          </p:nvSpPr>
          <p:spPr>
            <a:xfrm>
              <a:off x="6688907" y="3841670"/>
              <a:ext cx="1940570" cy="912234"/>
            </a:xfrm>
            <a:custGeom>
              <a:avLst/>
              <a:gdLst>
                <a:gd name="connsiteX0" fmla="*/ 2227422 w 2228850"/>
                <a:gd name="connsiteY0" fmla="*/ 889159 h 1047750"/>
                <a:gd name="connsiteX1" fmla="*/ 2227422 w 2228850"/>
                <a:gd name="connsiteY1" fmla="*/ 674846 h 1047750"/>
                <a:gd name="connsiteX2" fmla="*/ 1883569 w 2228850"/>
                <a:gd name="connsiteY2" fmla="*/ 476726 h 1047750"/>
                <a:gd name="connsiteX3" fmla="*/ 1603534 w 2228850"/>
                <a:gd name="connsiteY3" fmla="*/ 94774 h 1047750"/>
                <a:gd name="connsiteX4" fmla="*/ 1413034 w 2228850"/>
                <a:gd name="connsiteY4" fmla="*/ 7144 h 1047750"/>
                <a:gd name="connsiteX5" fmla="*/ 1269206 w 2228850"/>
                <a:gd name="connsiteY5" fmla="*/ 7144 h 1047750"/>
                <a:gd name="connsiteX6" fmla="*/ 1172051 w 2228850"/>
                <a:gd name="connsiteY6" fmla="*/ 7144 h 1047750"/>
                <a:gd name="connsiteX7" fmla="*/ 1052989 w 2228850"/>
                <a:gd name="connsiteY7" fmla="*/ 7144 h 1047750"/>
                <a:gd name="connsiteX8" fmla="*/ 955834 w 2228850"/>
                <a:gd name="connsiteY8" fmla="*/ 7144 h 1047750"/>
                <a:gd name="connsiteX9" fmla="*/ 815817 w 2228850"/>
                <a:gd name="connsiteY9" fmla="*/ 7144 h 1047750"/>
                <a:gd name="connsiteX10" fmla="*/ 632936 w 2228850"/>
                <a:gd name="connsiteY10" fmla="*/ 86201 h 1047750"/>
                <a:gd name="connsiteX11" fmla="*/ 314801 w 2228850"/>
                <a:gd name="connsiteY11" fmla="*/ 477679 h 1047750"/>
                <a:gd name="connsiteX12" fmla="*/ 7144 w 2228850"/>
                <a:gd name="connsiteY12" fmla="*/ 661511 h 1047750"/>
                <a:gd name="connsiteX13" fmla="*/ 7144 w 2228850"/>
                <a:gd name="connsiteY13" fmla="*/ 872014 h 1047750"/>
                <a:gd name="connsiteX14" fmla="*/ 428149 w 2228850"/>
                <a:gd name="connsiteY14" fmla="*/ 651986 h 1047750"/>
                <a:gd name="connsiteX15" fmla="*/ 711994 w 2228850"/>
                <a:gd name="connsiteY15" fmla="*/ 344329 h 1047750"/>
                <a:gd name="connsiteX16" fmla="*/ 719614 w 2228850"/>
                <a:gd name="connsiteY16" fmla="*/ 429101 h 1047750"/>
                <a:gd name="connsiteX17" fmla="*/ 782479 w 2228850"/>
                <a:gd name="connsiteY17" fmla="*/ 942499 h 1047750"/>
                <a:gd name="connsiteX18" fmla="*/ 773906 w 2228850"/>
                <a:gd name="connsiteY18" fmla="*/ 1047274 h 1047750"/>
                <a:gd name="connsiteX19" fmla="*/ 1443514 w 2228850"/>
                <a:gd name="connsiteY19" fmla="*/ 1047274 h 1047750"/>
                <a:gd name="connsiteX20" fmla="*/ 1443514 w 2228850"/>
                <a:gd name="connsiteY20" fmla="*/ 942499 h 1047750"/>
                <a:gd name="connsiteX21" fmla="*/ 1507331 w 2228850"/>
                <a:gd name="connsiteY21" fmla="*/ 429101 h 1047750"/>
                <a:gd name="connsiteX22" fmla="*/ 1512094 w 2228850"/>
                <a:gd name="connsiteY22" fmla="*/ 370046 h 1047750"/>
                <a:gd name="connsiteX23" fmla="*/ 1771174 w 2228850"/>
                <a:gd name="connsiteY23" fmla="*/ 651034 h 1047750"/>
                <a:gd name="connsiteX24" fmla="*/ 2227422 w 2228850"/>
                <a:gd name="connsiteY24" fmla="*/ 889159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228850" h="1047750">
                  <a:moveTo>
                    <a:pt x="2227422" y="889159"/>
                  </a:moveTo>
                  <a:lnTo>
                    <a:pt x="2227422" y="674846"/>
                  </a:lnTo>
                  <a:lnTo>
                    <a:pt x="1883569" y="476726"/>
                  </a:lnTo>
                  <a:lnTo>
                    <a:pt x="1603534" y="94774"/>
                  </a:lnTo>
                  <a:cubicBezTo>
                    <a:pt x="1558767" y="33814"/>
                    <a:pt x="1488281" y="7144"/>
                    <a:pt x="1413034" y="7144"/>
                  </a:cubicBezTo>
                  <a:lnTo>
                    <a:pt x="1269206" y="7144"/>
                  </a:lnTo>
                  <a:lnTo>
                    <a:pt x="1172051" y="7144"/>
                  </a:lnTo>
                  <a:lnTo>
                    <a:pt x="1052989" y="7144"/>
                  </a:lnTo>
                  <a:lnTo>
                    <a:pt x="955834" y="7144"/>
                  </a:lnTo>
                  <a:lnTo>
                    <a:pt x="815817" y="7144"/>
                  </a:lnTo>
                  <a:cubicBezTo>
                    <a:pt x="744379" y="7144"/>
                    <a:pt x="677704" y="30956"/>
                    <a:pt x="632936" y="86201"/>
                  </a:cubicBezTo>
                  <a:lnTo>
                    <a:pt x="314801" y="477679"/>
                  </a:lnTo>
                  <a:lnTo>
                    <a:pt x="7144" y="661511"/>
                  </a:lnTo>
                  <a:lnTo>
                    <a:pt x="7144" y="872014"/>
                  </a:lnTo>
                  <a:lnTo>
                    <a:pt x="428149" y="651986"/>
                  </a:lnTo>
                  <a:lnTo>
                    <a:pt x="711994" y="344329"/>
                  </a:lnTo>
                  <a:lnTo>
                    <a:pt x="719614" y="429101"/>
                  </a:lnTo>
                  <a:lnTo>
                    <a:pt x="782479" y="942499"/>
                  </a:lnTo>
                  <a:lnTo>
                    <a:pt x="773906" y="1047274"/>
                  </a:lnTo>
                  <a:lnTo>
                    <a:pt x="1443514" y="1047274"/>
                  </a:lnTo>
                  <a:lnTo>
                    <a:pt x="1443514" y="942499"/>
                  </a:lnTo>
                  <a:lnTo>
                    <a:pt x="1507331" y="429101"/>
                  </a:lnTo>
                  <a:lnTo>
                    <a:pt x="1512094" y="370046"/>
                  </a:lnTo>
                  <a:lnTo>
                    <a:pt x="1771174" y="651034"/>
                  </a:lnTo>
                  <a:lnTo>
                    <a:pt x="2227422" y="889159"/>
                  </a:lnTo>
                  <a:close/>
                </a:path>
              </a:pathLst>
            </a:custGeom>
            <a:solidFill>
              <a:srgbClr val="69A6A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4" name="Freeform: Shape 61">
              <a:extLst>
                <a:ext uri="{FF2B5EF4-FFF2-40B4-BE49-F238E27FC236}">
                  <a16:creationId xmlns:a16="http://schemas.microsoft.com/office/drawing/2014/main" id="{DB50137A-97A5-A740-A7AE-A25818594E19}"/>
                </a:ext>
              </a:extLst>
            </p:cNvPr>
            <p:cNvSpPr/>
            <p:nvPr/>
          </p:nvSpPr>
          <p:spPr>
            <a:xfrm>
              <a:off x="7780270" y="2925290"/>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5" name="Freeform: Shape 62">
              <a:extLst>
                <a:ext uri="{FF2B5EF4-FFF2-40B4-BE49-F238E27FC236}">
                  <a16:creationId xmlns:a16="http://schemas.microsoft.com/office/drawing/2014/main" id="{1A158513-2DCC-F843-A7AA-CEEABBE5F7A1}"/>
                </a:ext>
              </a:extLst>
            </p:cNvPr>
            <p:cNvSpPr/>
            <p:nvPr/>
          </p:nvSpPr>
          <p:spPr>
            <a:xfrm>
              <a:off x="7850762" y="2947681"/>
              <a:ext cx="58051" cy="58051"/>
            </a:xfrm>
            <a:custGeom>
              <a:avLst/>
              <a:gdLst>
                <a:gd name="connsiteX0" fmla="*/ 62389 w 66675"/>
                <a:gd name="connsiteY0" fmla="*/ 34766 h 66675"/>
                <a:gd name="connsiteX1" fmla="*/ 34766 w 66675"/>
                <a:gd name="connsiteY1" fmla="*/ 62389 h 66675"/>
                <a:gd name="connsiteX2" fmla="*/ 7143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3" y="50022"/>
                    <a:pt x="7143" y="34766"/>
                  </a:cubicBezTo>
                  <a:cubicBezTo>
                    <a:pt x="7143"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6" name="Freeform: Shape 63">
              <a:extLst>
                <a:ext uri="{FF2B5EF4-FFF2-40B4-BE49-F238E27FC236}">
                  <a16:creationId xmlns:a16="http://schemas.microsoft.com/office/drawing/2014/main" id="{D502F5DF-185B-3D41-AC8B-145849C5B447}"/>
                </a:ext>
              </a:extLst>
            </p:cNvPr>
            <p:cNvSpPr/>
            <p:nvPr/>
          </p:nvSpPr>
          <p:spPr>
            <a:xfrm>
              <a:off x="7332447" y="2925290"/>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7" name="Freeform: Shape 64">
              <a:extLst>
                <a:ext uri="{FF2B5EF4-FFF2-40B4-BE49-F238E27FC236}">
                  <a16:creationId xmlns:a16="http://schemas.microsoft.com/office/drawing/2014/main" id="{05678250-DAEE-8B47-B90D-E5C8DDC78C25}"/>
                </a:ext>
              </a:extLst>
            </p:cNvPr>
            <p:cNvSpPr/>
            <p:nvPr/>
          </p:nvSpPr>
          <p:spPr>
            <a:xfrm>
              <a:off x="7402938" y="2947681"/>
              <a:ext cx="58051" cy="58051"/>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8" name="Freeform: Shape 65">
              <a:extLst>
                <a:ext uri="{FF2B5EF4-FFF2-40B4-BE49-F238E27FC236}">
                  <a16:creationId xmlns:a16="http://schemas.microsoft.com/office/drawing/2014/main" id="{AFCAB021-068B-EC4F-B5D7-9848642D6807}"/>
                </a:ext>
              </a:extLst>
            </p:cNvPr>
            <p:cNvSpPr/>
            <p:nvPr/>
          </p:nvSpPr>
          <p:spPr>
            <a:xfrm>
              <a:off x="7655875" y="3139714"/>
              <a:ext cx="99516" cy="165861"/>
            </a:xfrm>
            <a:custGeom>
              <a:avLst/>
              <a:gdLst>
                <a:gd name="connsiteX0" fmla="*/ 21431 w 114300"/>
                <a:gd name="connsiteY0" fmla="*/ 189491 h 190500"/>
                <a:gd name="connsiteX1" fmla="*/ 7144 w 114300"/>
                <a:gd name="connsiteY1" fmla="*/ 175204 h 190500"/>
                <a:gd name="connsiteX2" fmla="*/ 21431 w 114300"/>
                <a:gd name="connsiteY2" fmla="*/ 160916 h 190500"/>
                <a:gd name="connsiteX3" fmla="*/ 85248 w 114300"/>
                <a:gd name="connsiteY3" fmla="*/ 97099 h 190500"/>
                <a:gd name="connsiteX4" fmla="*/ 33814 w 114300"/>
                <a:gd name="connsiteY4" fmla="*/ 34234 h 190500"/>
                <a:gd name="connsiteX5" fmla="*/ 23336 w 114300"/>
                <a:gd name="connsiteY5" fmla="*/ 18041 h 190500"/>
                <a:gd name="connsiteX6" fmla="*/ 39528 w 114300"/>
                <a:gd name="connsiteY6" fmla="*/ 7564 h 190500"/>
                <a:gd name="connsiteX7" fmla="*/ 113823 w 114300"/>
                <a:gd name="connsiteY7" fmla="*/ 98051 h 190500"/>
                <a:gd name="connsiteX8" fmla="*/ 21431 w 114300"/>
                <a:gd name="connsiteY8" fmla="*/ 18949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190500">
                  <a:moveTo>
                    <a:pt x="21431" y="189491"/>
                  </a:moveTo>
                  <a:cubicBezTo>
                    <a:pt x="13811" y="189491"/>
                    <a:pt x="7144" y="183776"/>
                    <a:pt x="7144" y="175204"/>
                  </a:cubicBezTo>
                  <a:cubicBezTo>
                    <a:pt x="7144" y="167584"/>
                    <a:pt x="12859" y="160916"/>
                    <a:pt x="21431" y="160916"/>
                  </a:cubicBezTo>
                  <a:cubicBezTo>
                    <a:pt x="56673" y="160916"/>
                    <a:pt x="85248" y="132341"/>
                    <a:pt x="85248" y="97099"/>
                  </a:cubicBezTo>
                  <a:cubicBezTo>
                    <a:pt x="85248" y="66619"/>
                    <a:pt x="63341" y="39949"/>
                    <a:pt x="33814" y="34234"/>
                  </a:cubicBezTo>
                  <a:cubicBezTo>
                    <a:pt x="26194" y="32329"/>
                    <a:pt x="21431" y="25661"/>
                    <a:pt x="23336" y="18041"/>
                  </a:cubicBezTo>
                  <a:cubicBezTo>
                    <a:pt x="25241" y="10421"/>
                    <a:pt x="31909" y="5659"/>
                    <a:pt x="39528" y="7564"/>
                  </a:cubicBezTo>
                  <a:cubicBezTo>
                    <a:pt x="82391" y="16136"/>
                    <a:pt x="113823" y="54236"/>
                    <a:pt x="113823" y="98051"/>
                  </a:cubicBezTo>
                  <a:cubicBezTo>
                    <a:pt x="113823" y="148534"/>
                    <a:pt x="72866" y="189491"/>
                    <a:pt x="21431" y="189491"/>
                  </a:cubicBezTo>
                  <a:close/>
                </a:path>
              </a:pathLst>
            </a:custGeom>
            <a:solidFill>
              <a:srgbClr val="8A5D3B"/>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9" name="Freeform: Shape 66">
              <a:extLst>
                <a:ext uri="{FF2B5EF4-FFF2-40B4-BE49-F238E27FC236}">
                  <a16:creationId xmlns:a16="http://schemas.microsoft.com/office/drawing/2014/main" id="{E0BB6185-CF23-234D-B606-0C8FD4CA414E}"/>
                </a:ext>
              </a:extLst>
            </p:cNvPr>
            <p:cNvSpPr/>
            <p:nvPr/>
          </p:nvSpPr>
          <p:spPr>
            <a:xfrm>
              <a:off x="7305598" y="2844824"/>
              <a:ext cx="199033" cy="82930"/>
            </a:xfrm>
            <a:custGeom>
              <a:avLst/>
              <a:gdLst>
                <a:gd name="connsiteX0" fmla="*/ 211336 w 228600"/>
                <a:gd name="connsiteY0" fmla="*/ 95754 h 95250"/>
                <a:gd name="connsiteX1" fmla="*/ 194191 w 228600"/>
                <a:gd name="connsiteY1" fmla="*/ 86229 h 95250"/>
                <a:gd name="connsiteX2" fmla="*/ 120849 w 228600"/>
                <a:gd name="connsiteY2" fmla="*/ 46224 h 95250"/>
                <a:gd name="connsiteX3" fmla="*/ 43696 w 228600"/>
                <a:gd name="connsiteY3" fmla="*/ 86229 h 95250"/>
                <a:gd name="connsiteX4" fmla="*/ 17026 w 228600"/>
                <a:gd name="connsiteY4" fmla="*/ 93849 h 95250"/>
                <a:gd name="connsiteX5" fmla="*/ 9406 w 228600"/>
                <a:gd name="connsiteY5" fmla="*/ 67179 h 95250"/>
                <a:gd name="connsiteX6" fmla="*/ 120849 w 228600"/>
                <a:gd name="connsiteY6" fmla="*/ 7171 h 95250"/>
                <a:gd name="connsiteX7" fmla="*/ 226576 w 228600"/>
                <a:gd name="connsiteY7" fmla="*/ 67179 h 95250"/>
                <a:gd name="connsiteX8" fmla="*/ 218956 w 228600"/>
                <a:gd name="connsiteY8" fmla="*/ 93849 h 95250"/>
                <a:gd name="connsiteX9" fmla="*/ 211336 w 228600"/>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600" h="95250">
                  <a:moveTo>
                    <a:pt x="211336" y="95754"/>
                  </a:moveTo>
                  <a:cubicBezTo>
                    <a:pt x="204669" y="95754"/>
                    <a:pt x="198001" y="91944"/>
                    <a:pt x="194191" y="86229"/>
                  </a:cubicBezTo>
                  <a:cubicBezTo>
                    <a:pt x="179904" y="62416"/>
                    <a:pt x="152281" y="46224"/>
                    <a:pt x="120849" y="46224"/>
                  </a:cubicBezTo>
                  <a:cubicBezTo>
                    <a:pt x="88464" y="45271"/>
                    <a:pt x="57984" y="61464"/>
                    <a:pt x="43696" y="86229"/>
                  </a:cubicBezTo>
                  <a:cubicBezTo>
                    <a:pt x="37981" y="95754"/>
                    <a:pt x="26551" y="98611"/>
                    <a:pt x="17026" y="93849"/>
                  </a:cubicBezTo>
                  <a:cubicBezTo>
                    <a:pt x="7501" y="88134"/>
                    <a:pt x="4644" y="76704"/>
                    <a:pt x="9406" y="67179"/>
                  </a:cubicBezTo>
                  <a:cubicBezTo>
                    <a:pt x="30361" y="30031"/>
                    <a:pt x="74176" y="6219"/>
                    <a:pt x="120849" y="7171"/>
                  </a:cubicBezTo>
                  <a:cubicBezTo>
                    <a:pt x="165616" y="8124"/>
                    <a:pt x="206574" y="30984"/>
                    <a:pt x="226576" y="67179"/>
                  </a:cubicBezTo>
                  <a:cubicBezTo>
                    <a:pt x="232291" y="76704"/>
                    <a:pt x="228481" y="88134"/>
                    <a:pt x="218956" y="93849"/>
                  </a:cubicBezTo>
                  <a:cubicBezTo>
                    <a:pt x="218004" y="94801"/>
                    <a:pt x="215146" y="95754"/>
                    <a:pt x="211336"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0" name="Freeform: Shape 67">
              <a:extLst>
                <a:ext uri="{FF2B5EF4-FFF2-40B4-BE49-F238E27FC236}">
                  <a16:creationId xmlns:a16="http://schemas.microsoft.com/office/drawing/2014/main" id="{DD1A3A0D-7395-0F43-83DB-A7F4F7A66032}"/>
                </a:ext>
              </a:extLst>
            </p:cNvPr>
            <p:cNvSpPr/>
            <p:nvPr/>
          </p:nvSpPr>
          <p:spPr>
            <a:xfrm>
              <a:off x="7761347" y="2844824"/>
              <a:ext cx="190740" cy="82930"/>
            </a:xfrm>
            <a:custGeom>
              <a:avLst/>
              <a:gdLst>
                <a:gd name="connsiteX0" fmla="*/ 26974 w 219075"/>
                <a:gd name="connsiteY0" fmla="*/ 95754 h 95250"/>
                <a:gd name="connsiteX1" fmla="*/ 17449 w 219075"/>
                <a:gd name="connsiteY1" fmla="*/ 93849 h 95250"/>
                <a:gd name="connsiteX2" fmla="*/ 9829 w 219075"/>
                <a:gd name="connsiteY2" fmla="*/ 67179 h 95250"/>
                <a:gd name="connsiteX3" fmla="*/ 115556 w 219075"/>
                <a:gd name="connsiteY3" fmla="*/ 7171 h 95250"/>
                <a:gd name="connsiteX4" fmla="*/ 215569 w 219075"/>
                <a:gd name="connsiteY4" fmla="*/ 67179 h 95250"/>
                <a:gd name="connsiteX5" fmla="*/ 207949 w 219075"/>
                <a:gd name="connsiteY5" fmla="*/ 93849 h 95250"/>
                <a:gd name="connsiteX6" fmla="*/ 181279 w 219075"/>
                <a:gd name="connsiteY6" fmla="*/ 86229 h 95250"/>
                <a:gd name="connsiteX7" fmla="*/ 114604 w 219075"/>
                <a:gd name="connsiteY7" fmla="*/ 46224 h 95250"/>
                <a:gd name="connsiteX8" fmla="*/ 44119 w 219075"/>
                <a:gd name="connsiteY8" fmla="*/ 86229 h 95250"/>
                <a:gd name="connsiteX9" fmla="*/ 26974 w 219075"/>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075" h="95250">
                  <a:moveTo>
                    <a:pt x="26974" y="95754"/>
                  </a:moveTo>
                  <a:cubicBezTo>
                    <a:pt x="24117" y="95754"/>
                    <a:pt x="20306" y="94801"/>
                    <a:pt x="17449" y="93849"/>
                  </a:cubicBezTo>
                  <a:cubicBezTo>
                    <a:pt x="7924" y="89086"/>
                    <a:pt x="4114" y="76704"/>
                    <a:pt x="9829" y="67179"/>
                  </a:cubicBezTo>
                  <a:cubicBezTo>
                    <a:pt x="29831" y="30031"/>
                    <a:pt x="71742" y="6219"/>
                    <a:pt x="115556" y="7171"/>
                  </a:cubicBezTo>
                  <a:cubicBezTo>
                    <a:pt x="158419" y="8124"/>
                    <a:pt x="196519" y="30984"/>
                    <a:pt x="215569" y="67179"/>
                  </a:cubicBezTo>
                  <a:cubicBezTo>
                    <a:pt x="220331" y="76704"/>
                    <a:pt x="217474" y="88134"/>
                    <a:pt x="207949" y="93849"/>
                  </a:cubicBezTo>
                  <a:cubicBezTo>
                    <a:pt x="198424" y="98611"/>
                    <a:pt x="186994" y="95754"/>
                    <a:pt x="181279" y="86229"/>
                  </a:cubicBezTo>
                  <a:cubicBezTo>
                    <a:pt x="168896" y="62416"/>
                    <a:pt x="143179" y="47176"/>
                    <a:pt x="114604" y="46224"/>
                  </a:cubicBezTo>
                  <a:cubicBezTo>
                    <a:pt x="85076" y="46224"/>
                    <a:pt x="57454" y="61464"/>
                    <a:pt x="44119" y="86229"/>
                  </a:cubicBezTo>
                  <a:cubicBezTo>
                    <a:pt x="40309" y="91944"/>
                    <a:pt x="33642" y="95754"/>
                    <a:pt x="26974"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1" name="Freeform: Shape 68">
              <a:extLst>
                <a:ext uri="{FF2B5EF4-FFF2-40B4-BE49-F238E27FC236}">
                  <a16:creationId xmlns:a16="http://schemas.microsoft.com/office/drawing/2014/main" id="{ECADD2A1-A917-EA48-827B-66A10A6A41D1}"/>
                </a:ext>
              </a:extLst>
            </p:cNvPr>
            <p:cNvSpPr/>
            <p:nvPr/>
          </p:nvSpPr>
          <p:spPr>
            <a:xfrm>
              <a:off x="7410401" y="3378090"/>
              <a:ext cx="456117" cy="240498"/>
            </a:xfrm>
            <a:custGeom>
              <a:avLst/>
              <a:gdLst>
                <a:gd name="connsiteX0" fmla="*/ 263366 w 523875"/>
                <a:gd name="connsiteY0" fmla="*/ 270986 h 276225"/>
                <a:gd name="connsiteX1" fmla="*/ 263366 w 523875"/>
                <a:gd name="connsiteY1" fmla="*/ 270986 h 276225"/>
                <a:gd name="connsiteX2" fmla="*/ 7144 w 523875"/>
                <a:gd name="connsiteY2" fmla="*/ 14764 h 276225"/>
                <a:gd name="connsiteX3" fmla="*/ 7144 w 523875"/>
                <a:gd name="connsiteY3" fmla="*/ 7144 h 276225"/>
                <a:gd name="connsiteX4" fmla="*/ 519589 w 523875"/>
                <a:gd name="connsiteY4" fmla="*/ 7144 h 276225"/>
                <a:gd name="connsiteX5" fmla="*/ 519589 w 523875"/>
                <a:gd name="connsiteY5" fmla="*/ 14764 h 276225"/>
                <a:gd name="connsiteX6" fmla="*/ 263366 w 523875"/>
                <a:gd name="connsiteY6" fmla="*/ 270986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3875" h="276225">
                  <a:moveTo>
                    <a:pt x="263366" y="270986"/>
                  </a:moveTo>
                  <a:lnTo>
                    <a:pt x="263366" y="270986"/>
                  </a:lnTo>
                  <a:cubicBezTo>
                    <a:pt x="121444" y="270986"/>
                    <a:pt x="7144" y="156686"/>
                    <a:pt x="7144" y="14764"/>
                  </a:cubicBezTo>
                  <a:lnTo>
                    <a:pt x="7144" y="7144"/>
                  </a:lnTo>
                  <a:lnTo>
                    <a:pt x="519589" y="7144"/>
                  </a:lnTo>
                  <a:lnTo>
                    <a:pt x="519589" y="14764"/>
                  </a:lnTo>
                  <a:cubicBezTo>
                    <a:pt x="518636" y="156686"/>
                    <a:pt x="404336" y="270986"/>
                    <a:pt x="263366" y="270986"/>
                  </a:cubicBezTo>
                  <a:close/>
                </a:path>
              </a:pathLst>
            </a:custGeom>
            <a:solidFill>
              <a:srgbClr val="BE1E2D"/>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2" name="Freeform: Shape 69">
              <a:extLst>
                <a:ext uri="{FF2B5EF4-FFF2-40B4-BE49-F238E27FC236}">
                  <a16:creationId xmlns:a16="http://schemas.microsoft.com/office/drawing/2014/main" id="{F817AC39-4831-8342-9013-DFD0AD722058}"/>
                </a:ext>
              </a:extLst>
            </p:cNvPr>
            <p:cNvSpPr/>
            <p:nvPr/>
          </p:nvSpPr>
          <p:spPr>
            <a:xfrm>
              <a:off x="7430304" y="3378919"/>
              <a:ext cx="414652" cy="74637"/>
            </a:xfrm>
            <a:custGeom>
              <a:avLst/>
              <a:gdLst>
                <a:gd name="connsiteX0" fmla="*/ 459581 w 476250"/>
                <a:gd name="connsiteY0" fmla="*/ 80486 h 85725"/>
                <a:gd name="connsiteX1" fmla="*/ 22384 w 476250"/>
                <a:gd name="connsiteY1" fmla="*/ 80486 h 85725"/>
                <a:gd name="connsiteX2" fmla="*/ 7144 w 476250"/>
                <a:gd name="connsiteY2" fmla="*/ 65246 h 85725"/>
                <a:gd name="connsiteX3" fmla="*/ 7144 w 476250"/>
                <a:gd name="connsiteY3" fmla="*/ 7144 h 85725"/>
                <a:gd name="connsiteX4" fmla="*/ 475774 w 476250"/>
                <a:gd name="connsiteY4" fmla="*/ 7144 h 85725"/>
                <a:gd name="connsiteX5" fmla="*/ 475774 w 476250"/>
                <a:gd name="connsiteY5" fmla="*/ 65246 h 85725"/>
                <a:gd name="connsiteX6" fmla="*/ 459581 w 476250"/>
                <a:gd name="connsiteY6" fmla="*/ 8048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0" h="85725">
                  <a:moveTo>
                    <a:pt x="459581" y="80486"/>
                  </a:moveTo>
                  <a:lnTo>
                    <a:pt x="22384" y="80486"/>
                  </a:lnTo>
                  <a:cubicBezTo>
                    <a:pt x="13811" y="80486"/>
                    <a:pt x="7144" y="73819"/>
                    <a:pt x="7144" y="65246"/>
                  </a:cubicBezTo>
                  <a:lnTo>
                    <a:pt x="7144" y="7144"/>
                  </a:lnTo>
                  <a:lnTo>
                    <a:pt x="475774" y="7144"/>
                  </a:lnTo>
                  <a:lnTo>
                    <a:pt x="475774" y="65246"/>
                  </a:lnTo>
                  <a:cubicBezTo>
                    <a:pt x="475774" y="72866"/>
                    <a:pt x="468153" y="80486"/>
                    <a:pt x="459581" y="8048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3" name="Freeform: Shape 70">
              <a:extLst>
                <a:ext uri="{FF2B5EF4-FFF2-40B4-BE49-F238E27FC236}">
                  <a16:creationId xmlns:a16="http://schemas.microsoft.com/office/drawing/2014/main" id="{F4461E3E-9055-8941-B387-C4E810C826A7}"/>
                </a:ext>
              </a:extLst>
            </p:cNvPr>
            <p:cNvSpPr/>
            <p:nvPr/>
          </p:nvSpPr>
          <p:spPr>
            <a:xfrm>
              <a:off x="7480892" y="3488499"/>
              <a:ext cx="315135" cy="124395"/>
            </a:xfrm>
            <a:custGeom>
              <a:avLst/>
              <a:gdLst>
                <a:gd name="connsiteX0" fmla="*/ 182404 w 361950"/>
                <a:gd name="connsiteY0" fmla="*/ 12730 h 142875"/>
                <a:gd name="connsiteX1" fmla="*/ 7144 w 361950"/>
                <a:gd name="connsiteY1" fmla="*/ 74643 h 142875"/>
                <a:gd name="connsiteX2" fmla="*/ 182404 w 361950"/>
                <a:gd name="connsiteY2" fmla="*/ 144175 h 142875"/>
                <a:gd name="connsiteX3" fmla="*/ 356711 w 361950"/>
                <a:gd name="connsiteY3" fmla="*/ 75595 h 142875"/>
                <a:gd name="connsiteX4" fmla="*/ 182404 w 361950"/>
                <a:gd name="connsiteY4" fmla="*/ 12730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950" h="142875">
                  <a:moveTo>
                    <a:pt x="182404" y="12730"/>
                  </a:moveTo>
                  <a:cubicBezTo>
                    <a:pt x="98584" y="-1557"/>
                    <a:pt x="43339" y="32733"/>
                    <a:pt x="7144" y="74643"/>
                  </a:cubicBezTo>
                  <a:cubicBezTo>
                    <a:pt x="52864" y="117505"/>
                    <a:pt x="114776" y="144175"/>
                    <a:pt x="182404" y="144175"/>
                  </a:cubicBezTo>
                  <a:cubicBezTo>
                    <a:pt x="250031" y="144175"/>
                    <a:pt x="310991" y="118458"/>
                    <a:pt x="356711" y="75595"/>
                  </a:cubicBezTo>
                  <a:cubicBezTo>
                    <a:pt x="271939" y="-20607"/>
                    <a:pt x="182404" y="12730"/>
                    <a:pt x="182404" y="12730"/>
                  </a:cubicBezTo>
                  <a:close/>
                </a:path>
              </a:pathLst>
            </a:custGeom>
            <a:solidFill>
              <a:srgbClr val="EE4036"/>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4" name="Freeform: Shape 71">
              <a:extLst>
                <a:ext uri="{FF2B5EF4-FFF2-40B4-BE49-F238E27FC236}">
                  <a16:creationId xmlns:a16="http://schemas.microsoft.com/office/drawing/2014/main" id="{07C89524-7D0D-A84C-A933-6201337F56B2}"/>
                </a:ext>
              </a:extLst>
            </p:cNvPr>
            <p:cNvSpPr/>
            <p:nvPr/>
          </p:nvSpPr>
          <p:spPr>
            <a:xfrm>
              <a:off x="7309226" y="4868347"/>
              <a:ext cx="696615" cy="1202490"/>
            </a:xfrm>
            <a:custGeom>
              <a:avLst/>
              <a:gdLst>
                <a:gd name="connsiteX0" fmla="*/ 763429 w 800100"/>
                <a:gd name="connsiteY0" fmla="*/ 7144 h 1381125"/>
                <a:gd name="connsiteX1" fmla="*/ 39529 w 800100"/>
                <a:gd name="connsiteY1" fmla="*/ 7144 h 1381125"/>
                <a:gd name="connsiteX2" fmla="*/ 7144 w 800100"/>
                <a:gd name="connsiteY2" fmla="*/ 1374934 h 1381125"/>
                <a:gd name="connsiteX3" fmla="*/ 299561 w 800100"/>
                <a:gd name="connsiteY3" fmla="*/ 1374934 h 1381125"/>
                <a:gd name="connsiteX4" fmla="*/ 334804 w 800100"/>
                <a:gd name="connsiteY4" fmla="*/ 262414 h 1381125"/>
                <a:gd name="connsiteX5" fmla="*/ 401479 w 800100"/>
                <a:gd name="connsiteY5" fmla="*/ 197644 h 1381125"/>
                <a:gd name="connsiteX6" fmla="*/ 401479 w 800100"/>
                <a:gd name="connsiteY6" fmla="*/ 197644 h 1381125"/>
                <a:gd name="connsiteX7" fmla="*/ 468154 w 800100"/>
                <a:gd name="connsiteY7" fmla="*/ 262414 h 1381125"/>
                <a:gd name="connsiteX8" fmla="*/ 503396 w 800100"/>
                <a:gd name="connsiteY8" fmla="*/ 1374934 h 1381125"/>
                <a:gd name="connsiteX9" fmla="*/ 795814 w 800100"/>
                <a:gd name="connsiteY9" fmla="*/ 1374934 h 1381125"/>
                <a:gd name="connsiteX10" fmla="*/ 763429 w 800100"/>
                <a:gd name="connsiteY10" fmla="*/ 7144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0100" h="1381125">
                  <a:moveTo>
                    <a:pt x="763429" y="7144"/>
                  </a:moveTo>
                  <a:lnTo>
                    <a:pt x="39529" y="7144"/>
                  </a:lnTo>
                  <a:lnTo>
                    <a:pt x="7144" y="1374934"/>
                  </a:lnTo>
                  <a:lnTo>
                    <a:pt x="299561" y="1374934"/>
                  </a:lnTo>
                  <a:lnTo>
                    <a:pt x="334804" y="262414"/>
                  </a:lnTo>
                  <a:cubicBezTo>
                    <a:pt x="335756" y="226219"/>
                    <a:pt x="365284" y="197644"/>
                    <a:pt x="401479" y="197644"/>
                  </a:cubicBezTo>
                  <a:lnTo>
                    <a:pt x="401479" y="197644"/>
                  </a:lnTo>
                  <a:cubicBezTo>
                    <a:pt x="437674" y="197644"/>
                    <a:pt x="467201" y="226219"/>
                    <a:pt x="468154" y="262414"/>
                  </a:cubicBezTo>
                  <a:lnTo>
                    <a:pt x="503396" y="1374934"/>
                  </a:lnTo>
                  <a:lnTo>
                    <a:pt x="795814" y="1374934"/>
                  </a:lnTo>
                  <a:lnTo>
                    <a:pt x="763429" y="7144"/>
                  </a:lnTo>
                  <a:close/>
                </a:path>
              </a:pathLst>
            </a:custGeom>
            <a:solidFill>
              <a:srgbClr val="5F6E86"/>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5" name="Freeform: Shape 72">
              <a:extLst>
                <a:ext uri="{FF2B5EF4-FFF2-40B4-BE49-F238E27FC236}">
                  <a16:creationId xmlns:a16="http://schemas.microsoft.com/office/drawing/2014/main" id="{D3AEBA80-E30B-E84B-8764-85520F5BB467}"/>
                </a:ext>
              </a:extLst>
            </p:cNvPr>
            <p:cNvSpPr/>
            <p:nvPr/>
          </p:nvSpPr>
          <p:spPr>
            <a:xfrm>
              <a:off x="7309226" y="4867519"/>
              <a:ext cx="265377" cy="1202490"/>
            </a:xfrm>
            <a:custGeom>
              <a:avLst/>
              <a:gdLst>
                <a:gd name="connsiteX0" fmla="*/ 119539 w 304800"/>
                <a:gd name="connsiteY0" fmla="*/ 1231106 h 1381125"/>
                <a:gd name="connsiteX1" fmla="*/ 141446 w 304800"/>
                <a:gd name="connsiteY1" fmla="*/ 7144 h 1381125"/>
                <a:gd name="connsiteX2" fmla="*/ 39529 w 304800"/>
                <a:gd name="connsiteY2" fmla="*/ 7144 h 1381125"/>
                <a:gd name="connsiteX3" fmla="*/ 7144 w 304800"/>
                <a:gd name="connsiteY3" fmla="*/ 1374934 h 1381125"/>
                <a:gd name="connsiteX4" fmla="*/ 299561 w 304800"/>
                <a:gd name="connsiteY4" fmla="*/ 1374934 h 1381125"/>
                <a:gd name="connsiteX5" fmla="*/ 302418 w 304800"/>
                <a:gd name="connsiteY5" fmla="*/ 1295876 h 1381125"/>
                <a:gd name="connsiteX6" fmla="*/ 119539 w 304800"/>
                <a:gd name="connsiteY6" fmla="*/ 1231106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4800" h="1381125">
                  <a:moveTo>
                    <a:pt x="119539" y="1231106"/>
                  </a:moveTo>
                  <a:cubicBezTo>
                    <a:pt x="51911" y="1133951"/>
                    <a:pt x="116681" y="321469"/>
                    <a:pt x="141446" y="7144"/>
                  </a:cubicBezTo>
                  <a:lnTo>
                    <a:pt x="39529" y="7144"/>
                  </a:lnTo>
                  <a:lnTo>
                    <a:pt x="7144" y="1374934"/>
                  </a:lnTo>
                  <a:lnTo>
                    <a:pt x="299561" y="1374934"/>
                  </a:lnTo>
                  <a:lnTo>
                    <a:pt x="302418" y="1295876"/>
                  </a:lnTo>
                  <a:cubicBezTo>
                    <a:pt x="225266" y="1304449"/>
                    <a:pt x="163354" y="1293971"/>
                    <a:pt x="119539" y="1231106"/>
                  </a:cubicBezTo>
                  <a:close/>
                </a:path>
              </a:pathLst>
            </a:custGeom>
            <a:solidFill>
              <a:srgbClr val="4A5A7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6" name="Freeform: Shape 73">
              <a:extLst>
                <a:ext uri="{FF2B5EF4-FFF2-40B4-BE49-F238E27FC236}">
                  <a16:creationId xmlns:a16="http://schemas.microsoft.com/office/drawing/2014/main" id="{4DBE1063-1F22-ED45-AC18-B73D1406DA80}"/>
                </a:ext>
              </a:extLst>
            </p:cNvPr>
            <p:cNvSpPr/>
            <p:nvPr/>
          </p:nvSpPr>
          <p:spPr>
            <a:xfrm>
              <a:off x="7718902" y="5321977"/>
              <a:ext cx="281963" cy="746373"/>
            </a:xfrm>
            <a:custGeom>
              <a:avLst/>
              <a:gdLst>
                <a:gd name="connsiteX0" fmla="*/ 169069 w 323850"/>
                <a:gd name="connsiteY0" fmla="*/ 711994 h 857250"/>
                <a:gd name="connsiteX1" fmla="*/ 14764 w 323850"/>
                <a:gd name="connsiteY1" fmla="*/ 7144 h 857250"/>
                <a:gd name="connsiteX2" fmla="*/ 7144 w 323850"/>
                <a:gd name="connsiteY2" fmla="*/ 76676 h 857250"/>
                <a:gd name="connsiteX3" fmla="*/ 31909 w 323850"/>
                <a:gd name="connsiteY3" fmla="*/ 852964 h 857250"/>
                <a:gd name="connsiteX4" fmla="*/ 324326 w 323850"/>
                <a:gd name="connsiteY4" fmla="*/ 852964 h 857250"/>
                <a:gd name="connsiteX5" fmla="*/ 321469 w 323850"/>
                <a:gd name="connsiteY5" fmla="*/ 732949 h 857250"/>
                <a:gd name="connsiteX6" fmla="*/ 169069 w 323850"/>
                <a:gd name="connsiteY6" fmla="*/ 711994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3850" h="857250">
                  <a:moveTo>
                    <a:pt x="169069" y="711994"/>
                  </a:moveTo>
                  <a:cubicBezTo>
                    <a:pt x="49054" y="645319"/>
                    <a:pt x="14764" y="7144"/>
                    <a:pt x="14764" y="7144"/>
                  </a:cubicBezTo>
                  <a:lnTo>
                    <a:pt x="7144" y="76676"/>
                  </a:lnTo>
                  <a:lnTo>
                    <a:pt x="31909" y="852964"/>
                  </a:lnTo>
                  <a:lnTo>
                    <a:pt x="324326" y="852964"/>
                  </a:lnTo>
                  <a:lnTo>
                    <a:pt x="321469" y="732949"/>
                  </a:lnTo>
                  <a:cubicBezTo>
                    <a:pt x="266224" y="738664"/>
                    <a:pt x="210979" y="734854"/>
                    <a:pt x="169069" y="711994"/>
                  </a:cubicBezTo>
                  <a:close/>
                </a:path>
              </a:pathLst>
            </a:custGeom>
            <a:solidFill>
              <a:srgbClr val="4A5A7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7" name="Freeform: Shape 74">
              <a:extLst>
                <a:ext uri="{FF2B5EF4-FFF2-40B4-BE49-F238E27FC236}">
                  <a16:creationId xmlns:a16="http://schemas.microsoft.com/office/drawing/2014/main" id="{33618DB3-1C1A-5447-A299-FE13760C9F85}"/>
                </a:ext>
              </a:extLst>
            </p:cNvPr>
            <p:cNvSpPr/>
            <p:nvPr/>
          </p:nvSpPr>
          <p:spPr>
            <a:xfrm>
              <a:off x="7725536" y="6059227"/>
              <a:ext cx="505875" cy="215619"/>
            </a:xfrm>
            <a:custGeom>
              <a:avLst/>
              <a:gdLst>
                <a:gd name="connsiteX0" fmla="*/ 7144 w 581025"/>
                <a:gd name="connsiteY0" fmla="*/ 241459 h 247650"/>
                <a:gd name="connsiteX1" fmla="*/ 576739 w 581025"/>
                <a:gd name="connsiteY1" fmla="*/ 241459 h 247650"/>
                <a:gd name="connsiteX2" fmla="*/ 346234 w 581025"/>
                <a:gd name="connsiteY2" fmla="*/ 7144 h 247650"/>
                <a:gd name="connsiteX3" fmla="*/ 316706 w 581025"/>
                <a:gd name="connsiteY3" fmla="*/ 7144 h 247650"/>
                <a:gd name="connsiteX4" fmla="*/ 24289 w 581025"/>
                <a:gd name="connsiteY4" fmla="*/ 7144 h 247650"/>
                <a:gd name="connsiteX5" fmla="*/ 7144 w 581025"/>
                <a:gd name="connsiteY5" fmla="*/ 7144 h 247650"/>
                <a:gd name="connsiteX6" fmla="*/ 7144 w 581025"/>
                <a:gd name="connsiteY6" fmla="*/ 241459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7144" y="241459"/>
                  </a:moveTo>
                  <a:lnTo>
                    <a:pt x="576739" y="241459"/>
                  </a:lnTo>
                  <a:cubicBezTo>
                    <a:pt x="553879" y="114776"/>
                    <a:pt x="346234" y="7144"/>
                    <a:pt x="346234" y="7144"/>
                  </a:cubicBezTo>
                  <a:lnTo>
                    <a:pt x="316706" y="7144"/>
                  </a:lnTo>
                  <a:lnTo>
                    <a:pt x="24289" y="7144"/>
                  </a:lnTo>
                  <a:lnTo>
                    <a:pt x="7144" y="7144"/>
                  </a:lnTo>
                  <a:lnTo>
                    <a:pt x="7144" y="241459"/>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8" name="Freeform: Shape 75">
              <a:extLst>
                <a:ext uri="{FF2B5EF4-FFF2-40B4-BE49-F238E27FC236}">
                  <a16:creationId xmlns:a16="http://schemas.microsoft.com/office/drawing/2014/main" id="{9E91E417-D69C-8841-9543-D9386EEA5E63}"/>
                </a:ext>
              </a:extLst>
            </p:cNvPr>
            <p:cNvSpPr/>
            <p:nvPr/>
          </p:nvSpPr>
          <p:spPr>
            <a:xfrm>
              <a:off x="7081997" y="6059227"/>
              <a:ext cx="505875" cy="215619"/>
            </a:xfrm>
            <a:custGeom>
              <a:avLst/>
              <a:gdLst>
                <a:gd name="connsiteX0" fmla="*/ 237649 w 581025"/>
                <a:gd name="connsiteY0" fmla="*/ 7144 h 247650"/>
                <a:gd name="connsiteX1" fmla="*/ 7144 w 581025"/>
                <a:gd name="connsiteY1" fmla="*/ 241459 h 247650"/>
                <a:gd name="connsiteX2" fmla="*/ 576739 w 581025"/>
                <a:gd name="connsiteY2" fmla="*/ 241459 h 247650"/>
                <a:gd name="connsiteX3" fmla="*/ 576739 w 581025"/>
                <a:gd name="connsiteY3" fmla="*/ 7144 h 247650"/>
                <a:gd name="connsiteX4" fmla="*/ 560546 w 581025"/>
                <a:gd name="connsiteY4" fmla="*/ 7144 h 247650"/>
                <a:gd name="connsiteX5" fmla="*/ 268129 w 581025"/>
                <a:gd name="connsiteY5" fmla="*/ 7144 h 247650"/>
                <a:gd name="connsiteX6" fmla="*/ 237649 w 581025"/>
                <a:gd name="connsiteY6" fmla="*/ 7144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237649" y="7144"/>
                  </a:moveTo>
                  <a:cubicBezTo>
                    <a:pt x="237649" y="7144"/>
                    <a:pt x="29051" y="114776"/>
                    <a:pt x="7144" y="241459"/>
                  </a:cubicBezTo>
                  <a:lnTo>
                    <a:pt x="576739" y="241459"/>
                  </a:lnTo>
                  <a:lnTo>
                    <a:pt x="576739" y="7144"/>
                  </a:lnTo>
                  <a:lnTo>
                    <a:pt x="560546" y="7144"/>
                  </a:lnTo>
                  <a:lnTo>
                    <a:pt x="268129" y="7144"/>
                  </a:lnTo>
                  <a:lnTo>
                    <a:pt x="237649" y="7144"/>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9" name="Freeform: Shape 76">
              <a:extLst>
                <a:ext uri="{FF2B5EF4-FFF2-40B4-BE49-F238E27FC236}">
                  <a16:creationId xmlns:a16="http://schemas.microsoft.com/office/drawing/2014/main" id="{AEF0FA9E-C2BC-6749-97F1-42B21F97D05F}"/>
                </a:ext>
              </a:extLst>
            </p:cNvPr>
            <p:cNvSpPr/>
            <p:nvPr/>
          </p:nvSpPr>
          <p:spPr>
            <a:xfrm>
              <a:off x="7238419" y="6054764"/>
              <a:ext cx="82930" cy="82930"/>
            </a:xfrm>
            <a:custGeom>
              <a:avLst/>
              <a:gdLst>
                <a:gd name="connsiteX0" fmla="*/ 77040 w 95250"/>
                <a:gd name="connsiteY0" fmla="*/ 91328 h 95250"/>
                <a:gd name="connsiteX1" fmla="*/ 65610 w 95250"/>
                <a:gd name="connsiteY1" fmla="*/ 86565 h 95250"/>
                <a:gd name="connsiteX2" fmla="*/ 12270 w 95250"/>
                <a:gd name="connsiteY2" fmla="*/ 36083 h 95250"/>
                <a:gd name="connsiteX3" fmla="*/ 11318 w 95250"/>
                <a:gd name="connsiteY3" fmla="*/ 12270 h 95250"/>
                <a:gd name="connsiteX4" fmla="*/ 35130 w 95250"/>
                <a:gd name="connsiteY4" fmla="*/ 11318 h 95250"/>
                <a:gd name="connsiteX5" fmla="*/ 88470 w 95250"/>
                <a:gd name="connsiteY5" fmla="*/ 61800 h 95250"/>
                <a:gd name="connsiteX6" fmla="*/ 89423 w 95250"/>
                <a:gd name="connsiteY6" fmla="*/ 85613 h 95250"/>
                <a:gd name="connsiteX7" fmla="*/ 7704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77040" y="91328"/>
                  </a:moveTo>
                  <a:cubicBezTo>
                    <a:pt x="73230" y="91328"/>
                    <a:pt x="68468" y="89423"/>
                    <a:pt x="65610" y="86565"/>
                  </a:cubicBezTo>
                  <a:lnTo>
                    <a:pt x="12270" y="36083"/>
                  </a:lnTo>
                  <a:cubicBezTo>
                    <a:pt x="5603" y="29415"/>
                    <a:pt x="5603" y="18938"/>
                    <a:pt x="11318" y="12270"/>
                  </a:cubicBezTo>
                  <a:cubicBezTo>
                    <a:pt x="17985" y="5603"/>
                    <a:pt x="28463" y="5603"/>
                    <a:pt x="35130" y="11318"/>
                  </a:cubicBezTo>
                  <a:lnTo>
                    <a:pt x="88470" y="61800"/>
                  </a:lnTo>
                  <a:cubicBezTo>
                    <a:pt x="95138" y="68468"/>
                    <a:pt x="95138" y="78945"/>
                    <a:pt x="89423" y="85613"/>
                  </a:cubicBezTo>
                  <a:cubicBezTo>
                    <a:pt x="85613" y="89423"/>
                    <a:pt x="80850" y="91328"/>
                    <a:pt x="7704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0" name="Freeform: Shape 77">
              <a:extLst>
                <a:ext uri="{FF2B5EF4-FFF2-40B4-BE49-F238E27FC236}">
                  <a16:creationId xmlns:a16="http://schemas.microsoft.com/office/drawing/2014/main" id="{0BC6C071-932E-5A4C-82D6-0FFF36E1BAA3}"/>
                </a:ext>
              </a:extLst>
            </p:cNvPr>
            <p:cNvSpPr/>
            <p:nvPr/>
          </p:nvSpPr>
          <p:spPr>
            <a:xfrm>
              <a:off x="7201930" y="6075496"/>
              <a:ext cx="82930" cy="74637"/>
            </a:xfrm>
            <a:custGeom>
              <a:avLst/>
              <a:gdLst>
                <a:gd name="connsiteX0" fmla="*/ 72278 w 95250"/>
                <a:gd name="connsiteY0" fmla="*/ 87518 h 85725"/>
                <a:gd name="connsiteX1" fmla="*/ 60848 w 95250"/>
                <a:gd name="connsiteY1" fmla="*/ 82755 h 85725"/>
                <a:gd name="connsiteX2" fmla="*/ 12270 w 95250"/>
                <a:gd name="connsiteY2" fmla="*/ 36083 h 85725"/>
                <a:gd name="connsiteX3" fmla="*/ 11318 w 95250"/>
                <a:gd name="connsiteY3" fmla="*/ 12270 h 85725"/>
                <a:gd name="connsiteX4" fmla="*/ 35130 w 95250"/>
                <a:gd name="connsiteY4" fmla="*/ 11318 h 85725"/>
                <a:gd name="connsiteX5" fmla="*/ 83708 w 95250"/>
                <a:gd name="connsiteY5" fmla="*/ 57990 h 85725"/>
                <a:gd name="connsiteX6" fmla="*/ 84660 w 95250"/>
                <a:gd name="connsiteY6" fmla="*/ 81803 h 85725"/>
                <a:gd name="connsiteX7" fmla="*/ 72278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72278" y="87518"/>
                  </a:moveTo>
                  <a:cubicBezTo>
                    <a:pt x="68468" y="87518"/>
                    <a:pt x="63705" y="85613"/>
                    <a:pt x="60848" y="82755"/>
                  </a:cubicBezTo>
                  <a:lnTo>
                    <a:pt x="12270" y="36083"/>
                  </a:lnTo>
                  <a:cubicBezTo>
                    <a:pt x="5603" y="29415"/>
                    <a:pt x="5603" y="18938"/>
                    <a:pt x="11318" y="12270"/>
                  </a:cubicBezTo>
                  <a:cubicBezTo>
                    <a:pt x="17985" y="5603"/>
                    <a:pt x="28463" y="5603"/>
                    <a:pt x="35130" y="11318"/>
                  </a:cubicBezTo>
                  <a:lnTo>
                    <a:pt x="83708" y="57990"/>
                  </a:lnTo>
                  <a:cubicBezTo>
                    <a:pt x="90375" y="64658"/>
                    <a:pt x="90375" y="75135"/>
                    <a:pt x="84660" y="81803"/>
                  </a:cubicBezTo>
                  <a:cubicBezTo>
                    <a:pt x="80850" y="85613"/>
                    <a:pt x="77040" y="87518"/>
                    <a:pt x="72278"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1" name="Freeform: Shape 78">
              <a:extLst>
                <a:ext uri="{FF2B5EF4-FFF2-40B4-BE49-F238E27FC236}">
                  <a16:creationId xmlns:a16="http://schemas.microsoft.com/office/drawing/2014/main" id="{D424A1DF-7377-BC4B-811F-79052D97FFD4}"/>
                </a:ext>
              </a:extLst>
            </p:cNvPr>
            <p:cNvSpPr/>
            <p:nvPr/>
          </p:nvSpPr>
          <p:spPr>
            <a:xfrm>
              <a:off x="7174562" y="6106181"/>
              <a:ext cx="66344" cy="66344"/>
            </a:xfrm>
            <a:custGeom>
              <a:avLst/>
              <a:gdLst>
                <a:gd name="connsiteX0" fmla="*/ 60848 w 76200"/>
                <a:gd name="connsiteY0" fmla="*/ 77040 h 76200"/>
                <a:gd name="connsiteX1" fmla="*/ 49418 w 76200"/>
                <a:gd name="connsiteY1" fmla="*/ 72278 h 76200"/>
                <a:gd name="connsiteX2" fmla="*/ 12270 w 76200"/>
                <a:gd name="connsiteY2" fmla="*/ 36083 h 76200"/>
                <a:gd name="connsiteX3" fmla="*/ 11318 w 76200"/>
                <a:gd name="connsiteY3" fmla="*/ 12270 h 76200"/>
                <a:gd name="connsiteX4" fmla="*/ 35130 w 76200"/>
                <a:gd name="connsiteY4" fmla="*/ 11318 h 76200"/>
                <a:gd name="connsiteX5" fmla="*/ 72278 w 76200"/>
                <a:gd name="connsiteY5" fmla="*/ 47513 h 76200"/>
                <a:gd name="connsiteX6" fmla="*/ 73230 w 76200"/>
                <a:gd name="connsiteY6" fmla="*/ 71325 h 76200"/>
                <a:gd name="connsiteX7" fmla="*/ 60848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60848" y="77040"/>
                  </a:moveTo>
                  <a:cubicBezTo>
                    <a:pt x="57038" y="77040"/>
                    <a:pt x="52275" y="75135"/>
                    <a:pt x="49418" y="72278"/>
                  </a:cubicBezTo>
                  <a:lnTo>
                    <a:pt x="12270" y="36083"/>
                  </a:lnTo>
                  <a:cubicBezTo>
                    <a:pt x="5603" y="29415"/>
                    <a:pt x="5603" y="18938"/>
                    <a:pt x="11318" y="12270"/>
                  </a:cubicBezTo>
                  <a:cubicBezTo>
                    <a:pt x="17985" y="5603"/>
                    <a:pt x="28463" y="5603"/>
                    <a:pt x="35130" y="11318"/>
                  </a:cubicBezTo>
                  <a:lnTo>
                    <a:pt x="72278" y="47513"/>
                  </a:lnTo>
                  <a:cubicBezTo>
                    <a:pt x="78945" y="54180"/>
                    <a:pt x="78945" y="64658"/>
                    <a:pt x="73230" y="71325"/>
                  </a:cubicBezTo>
                  <a:cubicBezTo>
                    <a:pt x="69420" y="75135"/>
                    <a:pt x="65610" y="77040"/>
                    <a:pt x="60848"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2" name="Freeform: Shape 79">
              <a:extLst>
                <a:ext uri="{FF2B5EF4-FFF2-40B4-BE49-F238E27FC236}">
                  <a16:creationId xmlns:a16="http://schemas.microsoft.com/office/drawing/2014/main" id="{BC7144FA-2DE2-C44A-BDB5-237073348F2D}"/>
                </a:ext>
              </a:extLst>
            </p:cNvPr>
            <p:cNvSpPr/>
            <p:nvPr/>
          </p:nvSpPr>
          <p:spPr>
            <a:xfrm>
              <a:off x="7988938" y="6054764"/>
              <a:ext cx="82930" cy="82930"/>
            </a:xfrm>
            <a:custGeom>
              <a:avLst/>
              <a:gdLst>
                <a:gd name="connsiteX0" fmla="*/ 23700 w 95250"/>
                <a:gd name="connsiteY0" fmla="*/ 91328 h 95250"/>
                <a:gd name="connsiteX1" fmla="*/ 35130 w 95250"/>
                <a:gd name="connsiteY1" fmla="*/ 86565 h 95250"/>
                <a:gd name="connsiteX2" fmla="*/ 88470 w 95250"/>
                <a:gd name="connsiteY2" fmla="*/ 36083 h 95250"/>
                <a:gd name="connsiteX3" fmla="*/ 89423 w 95250"/>
                <a:gd name="connsiteY3" fmla="*/ 12270 h 95250"/>
                <a:gd name="connsiteX4" fmla="*/ 65610 w 95250"/>
                <a:gd name="connsiteY4" fmla="*/ 11318 h 95250"/>
                <a:gd name="connsiteX5" fmla="*/ 12270 w 95250"/>
                <a:gd name="connsiteY5" fmla="*/ 61800 h 95250"/>
                <a:gd name="connsiteX6" fmla="*/ 11318 w 95250"/>
                <a:gd name="connsiteY6" fmla="*/ 85613 h 95250"/>
                <a:gd name="connsiteX7" fmla="*/ 2370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23700" y="91328"/>
                  </a:moveTo>
                  <a:cubicBezTo>
                    <a:pt x="27510" y="91328"/>
                    <a:pt x="32273" y="89423"/>
                    <a:pt x="35130" y="86565"/>
                  </a:cubicBezTo>
                  <a:lnTo>
                    <a:pt x="88470" y="36083"/>
                  </a:lnTo>
                  <a:cubicBezTo>
                    <a:pt x="95138" y="29415"/>
                    <a:pt x="95138" y="18938"/>
                    <a:pt x="89423" y="12270"/>
                  </a:cubicBezTo>
                  <a:cubicBezTo>
                    <a:pt x="82755" y="5603"/>
                    <a:pt x="72278" y="5603"/>
                    <a:pt x="65610" y="11318"/>
                  </a:cubicBezTo>
                  <a:lnTo>
                    <a:pt x="12270" y="61800"/>
                  </a:lnTo>
                  <a:cubicBezTo>
                    <a:pt x="5603" y="68468"/>
                    <a:pt x="5603" y="78945"/>
                    <a:pt x="11318" y="85613"/>
                  </a:cubicBezTo>
                  <a:cubicBezTo>
                    <a:pt x="15128" y="89423"/>
                    <a:pt x="19890" y="91328"/>
                    <a:pt x="2370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3" name="Freeform: Shape 80">
              <a:extLst>
                <a:ext uri="{FF2B5EF4-FFF2-40B4-BE49-F238E27FC236}">
                  <a16:creationId xmlns:a16="http://schemas.microsoft.com/office/drawing/2014/main" id="{27CE8725-0F48-004F-89FB-00DF78E67BA9}"/>
                </a:ext>
              </a:extLst>
            </p:cNvPr>
            <p:cNvSpPr/>
            <p:nvPr/>
          </p:nvSpPr>
          <p:spPr>
            <a:xfrm>
              <a:off x="8029574" y="6075496"/>
              <a:ext cx="82930" cy="74637"/>
            </a:xfrm>
            <a:custGeom>
              <a:avLst/>
              <a:gdLst>
                <a:gd name="connsiteX0" fmla="*/ 23700 w 95250"/>
                <a:gd name="connsiteY0" fmla="*/ 87518 h 85725"/>
                <a:gd name="connsiteX1" fmla="*/ 35131 w 95250"/>
                <a:gd name="connsiteY1" fmla="*/ 82755 h 85725"/>
                <a:gd name="connsiteX2" fmla="*/ 83708 w 95250"/>
                <a:gd name="connsiteY2" fmla="*/ 36083 h 85725"/>
                <a:gd name="connsiteX3" fmla="*/ 84660 w 95250"/>
                <a:gd name="connsiteY3" fmla="*/ 12270 h 85725"/>
                <a:gd name="connsiteX4" fmla="*/ 60848 w 95250"/>
                <a:gd name="connsiteY4" fmla="*/ 11318 h 85725"/>
                <a:gd name="connsiteX5" fmla="*/ 12270 w 95250"/>
                <a:gd name="connsiteY5" fmla="*/ 58943 h 85725"/>
                <a:gd name="connsiteX6" fmla="*/ 11318 w 95250"/>
                <a:gd name="connsiteY6" fmla="*/ 82755 h 85725"/>
                <a:gd name="connsiteX7" fmla="*/ 23700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23700" y="87518"/>
                  </a:moveTo>
                  <a:cubicBezTo>
                    <a:pt x="27510" y="87518"/>
                    <a:pt x="32273" y="85613"/>
                    <a:pt x="35131" y="82755"/>
                  </a:cubicBezTo>
                  <a:lnTo>
                    <a:pt x="83708" y="36083"/>
                  </a:lnTo>
                  <a:cubicBezTo>
                    <a:pt x="90375" y="29415"/>
                    <a:pt x="90375" y="18938"/>
                    <a:pt x="84660" y="12270"/>
                  </a:cubicBezTo>
                  <a:cubicBezTo>
                    <a:pt x="77993" y="5603"/>
                    <a:pt x="67515" y="5603"/>
                    <a:pt x="60848" y="11318"/>
                  </a:cubicBezTo>
                  <a:lnTo>
                    <a:pt x="12270" y="58943"/>
                  </a:lnTo>
                  <a:cubicBezTo>
                    <a:pt x="5603" y="65610"/>
                    <a:pt x="5603" y="76088"/>
                    <a:pt x="11318" y="82755"/>
                  </a:cubicBezTo>
                  <a:cubicBezTo>
                    <a:pt x="15128" y="85613"/>
                    <a:pt x="18938" y="87518"/>
                    <a:pt x="23700"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4" name="Freeform: Shape 81">
              <a:extLst>
                <a:ext uri="{FF2B5EF4-FFF2-40B4-BE49-F238E27FC236}">
                  <a16:creationId xmlns:a16="http://schemas.microsoft.com/office/drawing/2014/main" id="{584D7443-D151-D945-9B68-A68A4D82FDB5}"/>
                </a:ext>
              </a:extLst>
            </p:cNvPr>
            <p:cNvSpPr/>
            <p:nvPr/>
          </p:nvSpPr>
          <p:spPr>
            <a:xfrm>
              <a:off x="8066893" y="6106181"/>
              <a:ext cx="66344" cy="66344"/>
            </a:xfrm>
            <a:custGeom>
              <a:avLst/>
              <a:gdLst>
                <a:gd name="connsiteX0" fmla="*/ 23700 w 76200"/>
                <a:gd name="connsiteY0" fmla="*/ 77040 h 76200"/>
                <a:gd name="connsiteX1" fmla="*/ 35131 w 76200"/>
                <a:gd name="connsiteY1" fmla="*/ 72278 h 76200"/>
                <a:gd name="connsiteX2" fmla="*/ 72278 w 76200"/>
                <a:gd name="connsiteY2" fmla="*/ 36083 h 76200"/>
                <a:gd name="connsiteX3" fmla="*/ 73231 w 76200"/>
                <a:gd name="connsiteY3" fmla="*/ 12270 h 76200"/>
                <a:gd name="connsiteX4" fmla="*/ 49418 w 76200"/>
                <a:gd name="connsiteY4" fmla="*/ 11318 h 76200"/>
                <a:gd name="connsiteX5" fmla="*/ 12270 w 76200"/>
                <a:gd name="connsiteY5" fmla="*/ 47513 h 76200"/>
                <a:gd name="connsiteX6" fmla="*/ 11318 w 76200"/>
                <a:gd name="connsiteY6" fmla="*/ 71325 h 76200"/>
                <a:gd name="connsiteX7" fmla="*/ 23700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23700" y="77040"/>
                  </a:moveTo>
                  <a:cubicBezTo>
                    <a:pt x="27510" y="77040"/>
                    <a:pt x="32273" y="75135"/>
                    <a:pt x="35131" y="72278"/>
                  </a:cubicBezTo>
                  <a:lnTo>
                    <a:pt x="72278" y="36083"/>
                  </a:lnTo>
                  <a:cubicBezTo>
                    <a:pt x="78945" y="29415"/>
                    <a:pt x="78945" y="18938"/>
                    <a:pt x="73231" y="12270"/>
                  </a:cubicBezTo>
                  <a:cubicBezTo>
                    <a:pt x="66563" y="5603"/>
                    <a:pt x="56085" y="5603"/>
                    <a:pt x="49418" y="11318"/>
                  </a:cubicBezTo>
                  <a:lnTo>
                    <a:pt x="12270" y="47513"/>
                  </a:lnTo>
                  <a:cubicBezTo>
                    <a:pt x="5603" y="54180"/>
                    <a:pt x="5603" y="64658"/>
                    <a:pt x="11318" y="71325"/>
                  </a:cubicBezTo>
                  <a:cubicBezTo>
                    <a:pt x="15128" y="75135"/>
                    <a:pt x="19890" y="77040"/>
                    <a:pt x="23700"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5" name="Freeform: Shape 82">
              <a:extLst>
                <a:ext uri="{FF2B5EF4-FFF2-40B4-BE49-F238E27FC236}">
                  <a16:creationId xmlns:a16="http://schemas.microsoft.com/office/drawing/2014/main" id="{BB6F8CF4-2611-904D-A66D-275348124533}"/>
                </a:ext>
              </a:extLst>
            </p:cNvPr>
            <p:cNvSpPr/>
            <p:nvPr/>
          </p:nvSpPr>
          <p:spPr>
            <a:xfrm>
              <a:off x="7081168" y="6263235"/>
              <a:ext cx="505875" cy="24879"/>
            </a:xfrm>
            <a:custGeom>
              <a:avLst/>
              <a:gdLst>
                <a:gd name="connsiteX0" fmla="*/ 28099 w 581025"/>
                <a:gd name="connsiteY0" fmla="*/ 27146 h 28575"/>
                <a:gd name="connsiteX1" fmla="*/ 576739 w 581025"/>
                <a:gd name="connsiteY1" fmla="*/ 27146 h 28575"/>
                <a:gd name="connsiteX2" fmla="*/ 576739 w 581025"/>
                <a:gd name="connsiteY2" fmla="*/ 7144 h 28575"/>
                <a:gd name="connsiteX3" fmla="*/ 7144 w 581025"/>
                <a:gd name="connsiteY3" fmla="*/ 7144 h 28575"/>
                <a:gd name="connsiteX4" fmla="*/ 7144 w 581025"/>
                <a:gd name="connsiteY4" fmla="*/ 7144 h 28575"/>
                <a:gd name="connsiteX5" fmla="*/ 28099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28099" y="27146"/>
                  </a:moveTo>
                  <a:lnTo>
                    <a:pt x="576739" y="27146"/>
                  </a:lnTo>
                  <a:lnTo>
                    <a:pt x="576739" y="7144"/>
                  </a:lnTo>
                  <a:lnTo>
                    <a:pt x="7144" y="7144"/>
                  </a:lnTo>
                  <a:lnTo>
                    <a:pt x="7144" y="7144"/>
                  </a:lnTo>
                  <a:cubicBezTo>
                    <a:pt x="7144" y="17621"/>
                    <a:pt x="16669" y="27146"/>
                    <a:pt x="28099" y="2714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6" name="Freeform: Shape 83">
              <a:extLst>
                <a:ext uri="{FF2B5EF4-FFF2-40B4-BE49-F238E27FC236}">
                  <a16:creationId xmlns:a16="http://schemas.microsoft.com/office/drawing/2014/main" id="{44C4B6CB-6AC0-A047-BAB6-F2C1EC55E03B}"/>
                </a:ext>
              </a:extLst>
            </p:cNvPr>
            <p:cNvSpPr/>
            <p:nvPr/>
          </p:nvSpPr>
          <p:spPr>
            <a:xfrm>
              <a:off x="7724708" y="6263235"/>
              <a:ext cx="505875" cy="24879"/>
            </a:xfrm>
            <a:custGeom>
              <a:avLst/>
              <a:gdLst>
                <a:gd name="connsiteX0" fmla="*/ 8096 w 581025"/>
                <a:gd name="connsiteY0" fmla="*/ 27146 h 28575"/>
                <a:gd name="connsiteX1" fmla="*/ 556736 w 581025"/>
                <a:gd name="connsiteY1" fmla="*/ 27146 h 28575"/>
                <a:gd name="connsiteX2" fmla="*/ 576739 w 581025"/>
                <a:gd name="connsiteY2" fmla="*/ 7144 h 28575"/>
                <a:gd name="connsiteX3" fmla="*/ 576739 w 581025"/>
                <a:gd name="connsiteY3" fmla="*/ 7144 h 28575"/>
                <a:gd name="connsiteX4" fmla="*/ 7144 w 581025"/>
                <a:gd name="connsiteY4" fmla="*/ 7144 h 28575"/>
                <a:gd name="connsiteX5" fmla="*/ 7144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8096" y="27146"/>
                  </a:moveTo>
                  <a:lnTo>
                    <a:pt x="556736" y="27146"/>
                  </a:lnTo>
                  <a:cubicBezTo>
                    <a:pt x="568166" y="27146"/>
                    <a:pt x="576739" y="17621"/>
                    <a:pt x="576739" y="7144"/>
                  </a:cubicBezTo>
                  <a:lnTo>
                    <a:pt x="576739" y="7144"/>
                  </a:lnTo>
                  <a:lnTo>
                    <a:pt x="7144" y="7144"/>
                  </a:lnTo>
                  <a:lnTo>
                    <a:pt x="7144" y="27146"/>
                  </a:ln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7" name="Freeform: Shape 84">
              <a:extLst>
                <a:ext uri="{FF2B5EF4-FFF2-40B4-BE49-F238E27FC236}">
                  <a16:creationId xmlns:a16="http://schemas.microsoft.com/office/drawing/2014/main" id="{4162864D-DC9E-FE4C-9B02-0E8EFE2C06BF}"/>
                </a:ext>
              </a:extLst>
            </p:cNvPr>
            <p:cNvSpPr/>
            <p:nvPr/>
          </p:nvSpPr>
          <p:spPr>
            <a:xfrm>
              <a:off x="7393815" y="3910503"/>
              <a:ext cx="240498" cy="414652"/>
            </a:xfrm>
            <a:custGeom>
              <a:avLst/>
              <a:gdLst>
                <a:gd name="connsiteX0" fmla="*/ 223361 w 276225"/>
                <a:gd name="connsiteY0" fmla="*/ 476726 h 476250"/>
                <a:gd name="connsiteX1" fmla="*/ 62389 w 276225"/>
                <a:gd name="connsiteY1" fmla="*/ 476726 h 476250"/>
                <a:gd name="connsiteX2" fmla="*/ 7144 w 276225"/>
                <a:gd name="connsiteY2" fmla="*/ 421481 h 476250"/>
                <a:gd name="connsiteX3" fmla="*/ 7144 w 276225"/>
                <a:gd name="connsiteY3" fmla="*/ 330994 h 476250"/>
                <a:gd name="connsiteX4" fmla="*/ 241459 w 276225"/>
                <a:gd name="connsiteY4" fmla="*/ 7144 h 476250"/>
                <a:gd name="connsiteX5" fmla="*/ 241459 w 276225"/>
                <a:gd name="connsiteY5" fmla="*/ 7144 h 476250"/>
                <a:gd name="connsiteX6" fmla="*/ 269081 w 276225"/>
                <a:gd name="connsiteY6" fmla="*/ 34766 h 476250"/>
                <a:gd name="connsiteX7" fmla="*/ 269081 w 276225"/>
                <a:gd name="connsiteY7" fmla="*/ 432911 h 476250"/>
                <a:gd name="connsiteX8" fmla="*/ 223361 w 276225"/>
                <a:gd name="connsiteY8" fmla="*/ 476726 h 47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225" h="476250">
                  <a:moveTo>
                    <a:pt x="223361" y="476726"/>
                  </a:moveTo>
                  <a:lnTo>
                    <a:pt x="62389" y="476726"/>
                  </a:lnTo>
                  <a:cubicBezTo>
                    <a:pt x="31909" y="476726"/>
                    <a:pt x="7144" y="451961"/>
                    <a:pt x="7144" y="421481"/>
                  </a:cubicBezTo>
                  <a:lnTo>
                    <a:pt x="7144" y="330994"/>
                  </a:lnTo>
                  <a:cubicBezTo>
                    <a:pt x="7144" y="201454"/>
                    <a:pt x="111919" y="7144"/>
                    <a:pt x="241459" y="7144"/>
                  </a:cubicBezTo>
                  <a:lnTo>
                    <a:pt x="241459" y="7144"/>
                  </a:lnTo>
                  <a:cubicBezTo>
                    <a:pt x="256699" y="7144"/>
                    <a:pt x="269081" y="19526"/>
                    <a:pt x="269081" y="34766"/>
                  </a:cubicBezTo>
                  <a:lnTo>
                    <a:pt x="269081" y="432911"/>
                  </a:lnTo>
                  <a:cubicBezTo>
                    <a:pt x="268129" y="456724"/>
                    <a:pt x="248126" y="476726"/>
                    <a:pt x="223361" y="476726"/>
                  </a:cubicBez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8" name="Freeform: Shape 85">
              <a:extLst>
                <a:ext uri="{FF2B5EF4-FFF2-40B4-BE49-F238E27FC236}">
                  <a16:creationId xmlns:a16="http://schemas.microsoft.com/office/drawing/2014/main" id="{281B8129-9A46-594D-8BFE-8F999C8D3A90}"/>
                </a:ext>
              </a:extLst>
            </p:cNvPr>
            <p:cNvSpPr/>
            <p:nvPr/>
          </p:nvSpPr>
          <p:spPr>
            <a:xfrm>
              <a:off x="7691535" y="3910503"/>
              <a:ext cx="240498" cy="414652"/>
            </a:xfrm>
            <a:custGeom>
              <a:avLst/>
              <a:gdLst>
                <a:gd name="connsiteX0" fmla="*/ 52864 w 276225"/>
                <a:gd name="connsiteY0" fmla="*/ 476726 h 476250"/>
                <a:gd name="connsiteX1" fmla="*/ 213836 w 276225"/>
                <a:gd name="connsiteY1" fmla="*/ 476726 h 476250"/>
                <a:gd name="connsiteX2" fmla="*/ 269081 w 276225"/>
                <a:gd name="connsiteY2" fmla="*/ 421481 h 476250"/>
                <a:gd name="connsiteX3" fmla="*/ 269081 w 276225"/>
                <a:gd name="connsiteY3" fmla="*/ 330994 h 476250"/>
                <a:gd name="connsiteX4" fmla="*/ 34766 w 276225"/>
                <a:gd name="connsiteY4" fmla="*/ 7144 h 476250"/>
                <a:gd name="connsiteX5" fmla="*/ 34766 w 276225"/>
                <a:gd name="connsiteY5" fmla="*/ 7144 h 476250"/>
                <a:gd name="connsiteX6" fmla="*/ 7144 w 276225"/>
                <a:gd name="connsiteY6" fmla="*/ 34766 h 476250"/>
                <a:gd name="connsiteX7" fmla="*/ 7144 w 276225"/>
                <a:gd name="connsiteY7" fmla="*/ 432911 h 476250"/>
                <a:gd name="connsiteX8" fmla="*/ 52864 w 276225"/>
                <a:gd name="connsiteY8" fmla="*/ 476726 h 47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225" h="476250">
                  <a:moveTo>
                    <a:pt x="52864" y="476726"/>
                  </a:moveTo>
                  <a:lnTo>
                    <a:pt x="213836" y="476726"/>
                  </a:lnTo>
                  <a:cubicBezTo>
                    <a:pt x="244316" y="476726"/>
                    <a:pt x="269081" y="451961"/>
                    <a:pt x="269081" y="421481"/>
                  </a:cubicBezTo>
                  <a:lnTo>
                    <a:pt x="269081" y="330994"/>
                  </a:lnTo>
                  <a:cubicBezTo>
                    <a:pt x="269081" y="201454"/>
                    <a:pt x="164306" y="7144"/>
                    <a:pt x="34766" y="7144"/>
                  </a:cubicBezTo>
                  <a:lnTo>
                    <a:pt x="34766" y="7144"/>
                  </a:lnTo>
                  <a:cubicBezTo>
                    <a:pt x="19526" y="7144"/>
                    <a:pt x="7144" y="19526"/>
                    <a:pt x="7144" y="34766"/>
                  </a:cubicBezTo>
                  <a:lnTo>
                    <a:pt x="7144" y="432911"/>
                  </a:lnTo>
                  <a:cubicBezTo>
                    <a:pt x="8096" y="456724"/>
                    <a:pt x="28099" y="476726"/>
                    <a:pt x="52864" y="476726"/>
                  </a:cubicBez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9" name="Freeform: Shape 86">
              <a:extLst>
                <a:ext uri="{FF2B5EF4-FFF2-40B4-BE49-F238E27FC236}">
                  <a16:creationId xmlns:a16="http://schemas.microsoft.com/office/drawing/2014/main" id="{6BEF7470-08C8-AE41-AC69-D788EE06521F}"/>
                </a:ext>
              </a:extLst>
            </p:cNvPr>
            <p:cNvSpPr/>
            <p:nvPr/>
          </p:nvSpPr>
          <p:spPr>
            <a:xfrm>
              <a:off x="7632654" y="4263786"/>
              <a:ext cx="240498" cy="348307"/>
            </a:xfrm>
            <a:custGeom>
              <a:avLst/>
              <a:gdLst>
                <a:gd name="connsiteX0" fmla="*/ 70009 w 276225"/>
                <a:gd name="connsiteY0" fmla="*/ 133826 h 400050"/>
                <a:gd name="connsiteX1" fmla="*/ 90011 w 276225"/>
                <a:gd name="connsiteY1" fmla="*/ 245269 h 400050"/>
                <a:gd name="connsiteX2" fmla="*/ 7144 w 276225"/>
                <a:gd name="connsiteY2" fmla="*/ 319564 h 400050"/>
                <a:gd name="connsiteX3" fmla="*/ 267177 w 276225"/>
                <a:gd name="connsiteY3" fmla="*/ 253841 h 400050"/>
                <a:gd name="connsiteX4" fmla="*/ 136684 w 276225"/>
                <a:gd name="connsiteY4" fmla="*/ 94774 h 400050"/>
                <a:gd name="connsiteX5" fmla="*/ 47149 w 276225"/>
                <a:gd name="connsiteY5" fmla="*/ 9049 h 400050"/>
                <a:gd name="connsiteX6" fmla="*/ 47149 w 276225"/>
                <a:gd name="connsiteY6" fmla="*/ 7144 h 400050"/>
                <a:gd name="connsiteX7" fmla="*/ 17622 w 276225"/>
                <a:gd name="connsiteY7" fmla="*/ 7144 h 400050"/>
                <a:gd name="connsiteX8" fmla="*/ 70009 w 276225"/>
                <a:gd name="connsiteY8" fmla="*/ 13382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225" h="400050">
                  <a:moveTo>
                    <a:pt x="70009" y="133826"/>
                  </a:moveTo>
                  <a:cubicBezTo>
                    <a:pt x="101441" y="150019"/>
                    <a:pt x="138589" y="219551"/>
                    <a:pt x="90011" y="245269"/>
                  </a:cubicBezTo>
                  <a:cubicBezTo>
                    <a:pt x="41434" y="270986"/>
                    <a:pt x="7144" y="257651"/>
                    <a:pt x="7144" y="319564"/>
                  </a:cubicBezTo>
                  <a:cubicBezTo>
                    <a:pt x="10002" y="386239"/>
                    <a:pt x="205264" y="486251"/>
                    <a:pt x="267177" y="253841"/>
                  </a:cubicBezTo>
                  <a:cubicBezTo>
                    <a:pt x="291941" y="119539"/>
                    <a:pt x="190977" y="97631"/>
                    <a:pt x="136684" y="94774"/>
                  </a:cubicBezTo>
                  <a:cubicBezTo>
                    <a:pt x="90011" y="92869"/>
                    <a:pt x="50006" y="55721"/>
                    <a:pt x="47149" y="9049"/>
                  </a:cubicBezTo>
                  <a:cubicBezTo>
                    <a:pt x="47149" y="8096"/>
                    <a:pt x="47149" y="8096"/>
                    <a:pt x="47149" y="7144"/>
                  </a:cubicBezTo>
                  <a:lnTo>
                    <a:pt x="17622" y="7144"/>
                  </a:lnTo>
                  <a:cubicBezTo>
                    <a:pt x="17622" y="7144"/>
                    <a:pt x="22384" y="101441"/>
                    <a:pt x="70009" y="133826"/>
                  </a:cubicBez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0" name="Freeform: Shape 87">
              <a:extLst>
                <a:ext uri="{FF2B5EF4-FFF2-40B4-BE49-F238E27FC236}">
                  <a16:creationId xmlns:a16="http://schemas.microsoft.com/office/drawing/2014/main" id="{9D799B03-61E4-5D47-B0C2-0AB7184633FF}"/>
                </a:ext>
              </a:extLst>
            </p:cNvPr>
            <p:cNvSpPr/>
            <p:nvPr/>
          </p:nvSpPr>
          <p:spPr>
            <a:xfrm>
              <a:off x="7440919" y="4397303"/>
              <a:ext cx="281963" cy="215619"/>
            </a:xfrm>
            <a:custGeom>
              <a:avLst/>
              <a:gdLst>
                <a:gd name="connsiteX0" fmla="*/ 123541 w 323850"/>
                <a:gd name="connsiteY0" fmla="*/ 7144 h 247650"/>
                <a:gd name="connsiteX1" fmla="*/ 281656 w 323850"/>
                <a:gd name="connsiteY1" fmla="*/ 7144 h 247650"/>
                <a:gd name="connsiteX2" fmla="*/ 321661 w 323850"/>
                <a:gd name="connsiteY2" fmla="*/ 47149 h 247650"/>
                <a:gd name="connsiteX3" fmla="*/ 321661 w 323850"/>
                <a:gd name="connsiteY3" fmla="*/ 61436 h 247650"/>
                <a:gd name="connsiteX4" fmla="*/ 287371 w 323850"/>
                <a:gd name="connsiteY4" fmla="*/ 95726 h 247650"/>
                <a:gd name="connsiteX5" fmla="*/ 255938 w 323850"/>
                <a:gd name="connsiteY5" fmla="*/ 95726 h 247650"/>
                <a:gd name="connsiteX6" fmla="*/ 158784 w 323850"/>
                <a:gd name="connsiteY6" fmla="*/ 201454 h 247650"/>
                <a:gd name="connsiteX7" fmla="*/ 105443 w 323850"/>
                <a:gd name="connsiteY7" fmla="*/ 244316 h 247650"/>
                <a:gd name="connsiteX8" fmla="*/ 93061 w 323850"/>
                <a:gd name="connsiteY8" fmla="*/ 244316 h 247650"/>
                <a:gd name="connsiteX9" fmla="*/ 8288 w 323850"/>
                <a:gd name="connsiteY9" fmla="*/ 161449 h 247650"/>
                <a:gd name="connsiteX10" fmla="*/ 7336 w 323850"/>
                <a:gd name="connsiteY10" fmla="*/ 130969 h 247650"/>
                <a:gd name="connsiteX11" fmla="*/ 123541 w 323850"/>
                <a:gd name="connsiteY11" fmla="*/ 7144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3850" h="247650">
                  <a:moveTo>
                    <a:pt x="123541" y="7144"/>
                  </a:moveTo>
                  <a:lnTo>
                    <a:pt x="281656" y="7144"/>
                  </a:lnTo>
                  <a:cubicBezTo>
                    <a:pt x="303563" y="7144"/>
                    <a:pt x="321661" y="25241"/>
                    <a:pt x="321661" y="47149"/>
                  </a:cubicBezTo>
                  <a:lnTo>
                    <a:pt x="321661" y="61436"/>
                  </a:lnTo>
                  <a:cubicBezTo>
                    <a:pt x="321661" y="80486"/>
                    <a:pt x="306421" y="95726"/>
                    <a:pt x="287371" y="95726"/>
                  </a:cubicBezTo>
                  <a:lnTo>
                    <a:pt x="255938" y="95726"/>
                  </a:lnTo>
                  <a:cubicBezTo>
                    <a:pt x="197836" y="95726"/>
                    <a:pt x="170213" y="152876"/>
                    <a:pt x="158784" y="201454"/>
                  </a:cubicBezTo>
                  <a:cubicBezTo>
                    <a:pt x="153068" y="226219"/>
                    <a:pt x="131161" y="244316"/>
                    <a:pt x="105443" y="244316"/>
                  </a:cubicBezTo>
                  <a:lnTo>
                    <a:pt x="93061" y="244316"/>
                  </a:lnTo>
                  <a:cubicBezTo>
                    <a:pt x="46388" y="244316"/>
                    <a:pt x="9241" y="207169"/>
                    <a:pt x="8288" y="161449"/>
                  </a:cubicBezTo>
                  <a:lnTo>
                    <a:pt x="7336" y="130969"/>
                  </a:lnTo>
                  <a:cubicBezTo>
                    <a:pt x="3526" y="63341"/>
                    <a:pt x="56866" y="7144"/>
                    <a:pt x="123541" y="7144"/>
                  </a:cubicBez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1" name="Freeform: Shape 88">
              <a:extLst>
                <a:ext uri="{FF2B5EF4-FFF2-40B4-BE49-F238E27FC236}">
                  <a16:creationId xmlns:a16="http://schemas.microsoft.com/office/drawing/2014/main" id="{1458FD72-4865-FB48-A8F3-3145B3E7653E}"/>
                </a:ext>
              </a:extLst>
            </p:cNvPr>
            <p:cNvSpPr/>
            <p:nvPr/>
          </p:nvSpPr>
          <p:spPr>
            <a:xfrm>
              <a:off x="7641777" y="3840011"/>
              <a:ext cx="33172" cy="439531"/>
            </a:xfrm>
            <a:custGeom>
              <a:avLst/>
              <a:gdLst>
                <a:gd name="connsiteX0" fmla="*/ 7144 w 38100"/>
                <a:gd name="connsiteY0" fmla="*/ 7144 h 504825"/>
                <a:gd name="connsiteX1" fmla="*/ 36671 w 38100"/>
                <a:gd name="connsiteY1" fmla="*/ 7144 h 504825"/>
                <a:gd name="connsiteX2" fmla="*/ 36671 w 38100"/>
                <a:gd name="connsiteY2" fmla="*/ 498634 h 504825"/>
                <a:gd name="connsiteX3" fmla="*/ 7144 w 38100"/>
                <a:gd name="connsiteY3" fmla="*/ 498634 h 504825"/>
              </a:gdLst>
              <a:ahLst/>
              <a:cxnLst>
                <a:cxn ang="0">
                  <a:pos x="connsiteX0" y="connsiteY0"/>
                </a:cxn>
                <a:cxn ang="0">
                  <a:pos x="connsiteX1" y="connsiteY1"/>
                </a:cxn>
                <a:cxn ang="0">
                  <a:pos x="connsiteX2" y="connsiteY2"/>
                </a:cxn>
                <a:cxn ang="0">
                  <a:pos x="connsiteX3" y="connsiteY3"/>
                </a:cxn>
              </a:cxnLst>
              <a:rect l="l" t="t" r="r" b="b"/>
              <a:pathLst>
                <a:path w="38100" h="504825">
                  <a:moveTo>
                    <a:pt x="7144" y="7144"/>
                  </a:moveTo>
                  <a:lnTo>
                    <a:pt x="36671" y="7144"/>
                  </a:lnTo>
                  <a:lnTo>
                    <a:pt x="36671" y="498634"/>
                  </a:lnTo>
                  <a:lnTo>
                    <a:pt x="7144" y="498634"/>
                  </a:ln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2" name="Freeform: Shape 89">
              <a:extLst>
                <a:ext uri="{FF2B5EF4-FFF2-40B4-BE49-F238E27FC236}">
                  <a16:creationId xmlns:a16="http://schemas.microsoft.com/office/drawing/2014/main" id="{AC01991B-412A-1845-BB3E-3F5BD0922774}"/>
                </a:ext>
              </a:extLst>
            </p:cNvPr>
            <p:cNvSpPr/>
            <p:nvPr/>
          </p:nvSpPr>
          <p:spPr>
            <a:xfrm>
              <a:off x="7554700" y="4693365"/>
              <a:ext cx="223912" cy="58051"/>
            </a:xfrm>
            <a:custGeom>
              <a:avLst/>
              <a:gdLst>
                <a:gd name="connsiteX0" fmla="*/ 250031 w 257175"/>
                <a:gd name="connsiteY0" fmla="*/ 22384 h 66675"/>
                <a:gd name="connsiteX1" fmla="*/ 251936 w 257175"/>
                <a:gd name="connsiteY1" fmla="*/ 9049 h 66675"/>
                <a:gd name="connsiteX2" fmla="*/ 248126 w 257175"/>
                <a:gd name="connsiteY2" fmla="*/ 7144 h 66675"/>
                <a:gd name="connsiteX3" fmla="*/ 218599 w 257175"/>
                <a:gd name="connsiteY3" fmla="*/ 15716 h 66675"/>
                <a:gd name="connsiteX4" fmla="*/ 158591 w 257175"/>
                <a:gd name="connsiteY4" fmla="*/ 15716 h 66675"/>
                <a:gd name="connsiteX5" fmla="*/ 129064 w 257175"/>
                <a:gd name="connsiteY5" fmla="*/ 7144 h 66675"/>
                <a:gd name="connsiteX6" fmla="*/ 99536 w 257175"/>
                <a:gd name="connsiteY6" fmla="*/ 15716 h 66675"/>
                <a:gd name="connsiteX7" fmla="*/ 39528 w 257175"/>
                <a:gd name="connsiteY7" fmla="*/ 15716 h 66675"/>
                <a:gd name="connsiteX8" fmla="*/ 10001 w 257175"/>
                <a:gd name="connsiteY8" fmla="*/ 7144 h 66675"/>
                <a:gd name="connsiteX9" fmla="*/ 8096 w 257175"/>
                <a:gd name="connsiteY9" fmla="*/ 8096 h 66675"/>
                <a:gd name="connsiteX10" fmla="*/ 8096 w 257175"/>
                <a:gd name="connsiteY10" fmla="*/ 11906 h 66675"/>
                <a:gd name="connsiteX11" fmla="*/ 8096 w 257175"/>
                <a:gd name="connsiteY11" fmla="*/ 17621 h 66675"/>
                <a:gd name="connsiteX12" fmla="*/ 8096 w 257175"/>
                <a:gd name="connsiteY12" fmla="*/ 23336 h 66675"/>
                <a:gd name="connsiteX13" fmla="*/ 8096 w 257175"/>
                <a:gd name="connsiteY13" fmla="*/ 35719 h 66675"/>
                <a:gd name="connsiteX14" fmla="*/ 7144 w 257175"/>
                <a:gd name="connsiteY14" fmla="*/ 41434 h 66675"/>
                <a:gd name="connsiteX15" fmla="*/ 8096 w 257175"/>
                <a:gd name="connsiteY15" fmla="*/ 47149 h 66675"/>
                <a:gd name="connsiteX16" fmla="*/ 8096 w 257175"/>
                <a:gd name="connsiteY16" fmla="*/ 68104 h 66675"/>
                <a:gd name="connsiteX17" fmla="*/ 253841 w 257175"/>
                <a:gd name="connsiteY17" fmla="*/ 68104 h 66675"/>
                <a:gd name="connsiteX18" fmla="*/ 251936 w 257175"/>
                <a:gd name="connsiteY18" fmla="*/ 54769 h 66675"/>
                <a:gd name="connsiteX19" fmla="*/ 251936 w 257175"/>
                <a:gd name="connsiteY19" fmla="*/ 2238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7175" h="66675">
                  <a:moveTo>
                    <a:pt x="250031" y="22384"/>
                  </a:moveTo>
                  <a:cubicBezTo>
                    <a:pt x="250031" y="17621"/>
                    <a:pt x="250984" y="12859"/>
                    <a:pt x="251936" y="9049"/>
                  </a:cubicBezTo>
                  <a:cubicBezTo>
                    <a:pt x="250984" y="8096"/>
                    <a:pt x="249078" y="8096"/>
                    <a:pt x="248126" y="7144"/>
                  </a:cubicBezTo>
                  <a:cubicBezTo>
                    <a:pt x="239553" y="12859"/>
                    <a:pt x="229076" y="15716"/>
                    <a:pt x="218599" y="15716"/>
                  </a:cubicBezTo>
                  <a:lnTo>
                    <a:pt x="158591" y="15716"/>
                  </a:lnTo>
                  <a:cubicBezTo>
                    <a:pt x="147161" y="15716"/>
                    <a:pt x="137636" y="12859"/>
                    <a:pt x="129064" y="7144"/>
                  </a:cubicBezTo>
                  <a:cubicBezTo>
                    <a:pt x="120491" y="12859"/>
                    <a:pt x="110014" y="15716"/>
                    <a:pt x="99536" y="15716"/>
                  </a:cubicBezTo>
                  <a:lnTo>
                    <a:pt x="39528" y="15716"/>
                  </a:lnTo>
                  <a:cubicBezTo>
                    <a:pt x="28099" y="15716"/>
                    <a:pt x="18574" y="12859"/>
                    <a:pt x="10001" y="7144"/>
                  </a:cubicBezTo>
                  <a:cubicBezTo>
                    <a:pt x="9049" y="7144"/>
                    <a:pt x="8096" y="8096"/>
                    <a:pt x="8096" y="8096"/>
                  </a:cubicBezTo>
                  <a:lnTo>
                    <a:pt x="8096" y="11906"/>
                  </a:lnTo>
                  <a:cubicBezTo>
                    <a:pt x="8096" y="13811"/>
                    <a:pt x="8096" y="15716"/>
                    <a:pt x="8096" y="17621"/>
                  </a:cubicBezTo>
                  <a:cubicBezTo>
                    <a:pt x="8096" y="19526"/>
                    <a:pt x="8096" y="21431"/>
                    <a:pt x="8096" y="23336"/>
                  </a:cubicBezTo>
                  <a:lnTo>
                    <a:pt x="8096" y="35719"/>
                  </a:lnTo>
                  <a:cubicBezTo>
                    <a:pt x="8096" y="37624"/>
                    <a:pt x="8096" y="39529"/>
                    <a:pt x="7144" y="41434"/>
                  </a:cubicBezTo>
                  <a:cubicBezTo>
                    <a:pt x="7144" y="43339"/>
                    <a:pt x="8096" y="45244"/>
                    <a:pt x="8096" y="47149"/>
                  </a:cubicBezTo>
                  <a:lnTo>
                    <a:pt x="8096" y="68104"/>
                  </a:lnTo>
                  <a:lnTo>
                    <a:pt x="253841" y="68104"/>
                  </a:lnTo>
                  <a:cubicBezTo>
                    <a:pt x="252889" y="64294"/>
                    <a:pt x="251936" y="59531"/>
                    <a:pt x="251936" y="54769"/>
                  </a:cubicBezTo>
                  <a:lnTo>
                    <a:pt x="251936" y="22384"/>
                  </a:ln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3" name="Freeform: Shape 90">
              <a:extLst>
                <a:ext uri="{FF2B5EF4-FFF2-40B4-BE49-F238E27FC236}">
                  <a16:creationId xmlns:a16="http://schemas.microsoft.com/office/drawing/2014/main" id="{7630C962-0127-1E4C-99A5-FACC5C453F04}"/>
                </a:ext>
              </a:extLst>
            </p:cNvPr>
            <p:cNvSpPr/>
            <p:nvPr/>
          </p:nvSpPr>
          <p:spPr>
            <a:xfrm>
              <a:off x="7460159" y="4603800"/>
              <a:ext cx="414652" cy="149275"/>
            </a:xfrm>
            <a:custGeom>
              <a:avLst/>
              <a:gdLst>
                <a:gd name="connsiteX0" fmla="*/ 470059 w 476250"/>
                <a:gd name="connsiteY0" fmla="*/ 62389 h 171450"/>
                <a:gd name="connsiteX1" fmla="*/ 414814 w 476250"/>
                <a:gd name="connsiteY1" fmla="*/ 7144 h 171450"/>
                <a:gd name="connsiteX2" fmla="*/ 387191 w 476250"/>
                <a:gd name="connsiteY2" fmla="*/ 7144 h 171450"/>
                <a:gd name="connsiteX3" fmla="*/ 357664 w 476250"/>
                <a:gd name="connsiteY3" fmla="*/ 15716 h 171450"/>
                <a:gd name="connsiteX4" fmla="*/ 328136 w 476250"/>
                <a:gd name="connsiteY4" fmla="*/ 7144 h 171450"/>
                <a:gd name="connsiteX5" fmla="*/ 268129 w 476250"/>
                <a:gd name="connsiteY5" fmla="*/ 7144 h 171450"/>
                <a:gd name="connsiteX6" fmla="*/ 238601 w 476250"/>
                <a:gd name="connsiteY6" fmla="*/ 15716 h 171450"/>
                <a:gd name="connsiteX7" fmla="*/ 209074 w 476250"/>
                <a:gd name="connsiteY7" fmla="*/ 7144 h 171450"/>
                <a:gd name="connsiteX8" fmla="*/ 149066 w 476250"/>
                <a:gd name="connsiteY8" fmla="*/ 7144 h 171450"/>
                <a:gd name="connsiteX9" fmla="*/ 119539 w 476250"/>
                <a:gd name="connsiteY9" fmla="*/ 15716 h 171450"/>
                <a:gd name="connsiteX10" fmla="*/ 90011 w 476250"/>
                <a:gd name="connsiteY10" fmla="*/ 7144 h 171450"/>
                <a:gd name="connsiteX11" fmla="*/ 62389 w 476250"/>
                <a:gd name="connsiteY11" fmla="*/ 7144 h 171450"/>
                <a:gd name="connsiteX12" fmla="*/ 7144 w 476250"/>
                <a:gd name="connsiteY12" fmla="*/ 62389 h 171450"/>
                <a:gd name="connsiteX13" fmla="*/ 7144 w 476250"/>
                <a:gd name="connsiteY13" fmla="*/ 90011 h 171450"/>
                <a:gd name="connsiteX14" fmla="*/ 8096 w 476250"/>
                <a:gd name="connsiteY14" fmla="*/ 95726 h 171450"/>
                <a:gd name="connsiteX15" fmla="*/ 7144 w 476250"/>
                <a:gd name="connsiteY15" fmla="*/ 101441 h 171450"/>
                <a:gd name="connsiteX16" fmla="*/ 7144 w 476250"/>
                <a:gd name="connsiteY16" fmla="*/ 113824 h 171450"/>
                <a:gd name="connsiteX17" fmla="*/ 7144 w 476250"/>
                <a:gd name="connsiteY17" fmla="*/ 119539 h 171450"/>
                <a:gd name="connsiteX18" fmla="*/ 7144 w 476250"/>
                <a:gd name="connsiteY18" fmla="*/ 125254 h 171450"/>
                <a:gd name="connsiteX19" fmla="*/ 7144 w 476250"/>
                <a:gd name="connsiteY19" fmla="*/ 137636 h 171450"/>
                <a:gd name="connsiteX20" fmla="*/ 8096 w 476250"/>
                <a:gd name="connsiteY20" fmla="*/ 143351 h 171450"/>
                <a:gd name="connsiteX21" fmla="*/ 7144 w 476250"/>
                <a:gd name="connsiteY21" fmla="*/ 149066 h 171450"/>
                <a:gd name="connsiteX22" fmla="*/ 7144 w 476250"/>
                <a:gd name="connsiteY22" fmla="*/ 170021 h 171450"/>
                <a:gd name="connsiteX23" fmla="*/ 96679 w 476250"/>
                <a:gd name="connsiteY23" fmla="*/ 170021 h 171450"/>
                <a:gd name="connsiteX24" fmla="*/ 118586 w 476250"/>
                <a:gd name="connsiteY24" fmla="*/ 170021 h 171450"/>
                <a:gd name="connsiteX25" fmla="*/ 118586 w 476250"/>
                <a:gd name="connsiteY25" fmla="*/ 149066 h 171450"/>
                <a:gd name="connsiteX26" fmla="*/ 117634 w 476250"/>
                <a:gd name="connsiteY26" fmla="*/ 143351 h 171450"/>
                <a:gd name="connsiteX27" fmla="*/ 118586 w 476250"/>
                <a:gd name="connsiteY27" fmla="*/ 137636 h 171450"/>
                <a:gd name="connsiteX28" fmla="*/ 118586 w 476250"/>
                <a:gd name="connsiteY28" fmla="*/ 125254 h 171450"/>
                <a:gd name="connsiteX29" fmla="*/ 118586 w 476250"/>
                <a:gd name="connsiteY29" fmla="*/ 119539 h 171450"/>
                <a:gd name="connsiteX30" fmla="*/ 118586 w 476250"/>
                <a:gd name="connsiteY30" fmla="*/ 113824 h 171450"/>
                <a:gd name="connsiteX31" fmla="*/ 118586 w 476250"/>
                <a:gd name="connsiteY31" fmla="*/ 110966 h 171450"/>
                <a:gd name="connsiteX32" fmla="*/ 120491 w 476250"/>
                <a:gd name="connsiteY32" fmla="*/ 110014 h 171450"/>
                <a:gd name="connsiteX33" fmla="*/ 150019 w 476250"/>
                <a:gd name="connsiteY33" fmla="*/ 118586 h 171450"/>
                <a:gd name="connsiteX34" fmla="*/ 210026 w 476250"/>
                <a:gd name="connsiteY34" fmla="*/ 118586 h 171450"/>
                <a:gd name="connsiteX35" fmla="*/ 239554 w 476250"/>
                <a:gd name="connsiteY35" fmla="*/ 110014 h 171450"/>
                <a:gd name="connsiteX36" fmla="*/ 269081 w 476250"/>
                <a:gd name="connsiteY36" fmla="*/ 118586 h 171450"/>
                <a:gd name="connsiteX37" fmla="*/ 329089 w 476250"/>
                <a:gd name="connsiteY37" fmla="*/ 118586 h 171450"/>
                <a:gd name="connsiteX38" fmla="*/ 358616 w 476250"/>
                <a:gd name="connsiteY38" fmla="*/ 110014 h 171450"/>
                <a:gd name="connsiteX39" fmla="*/ 362426 w 476250"/>
                <a:gd name="connsiteY39" fmla="*/ 111919 h 171450"/>
                <a:gd name="connsiteX40" fmla="*/ 360522 w 476250"/>
                <a:gd name="connsiteY40" fmla="*/ 125254 h 171450"/>
                <a:gd name="connsiteX41" fmla="*/ 360522 w 476250"/>
                <a:gd name="connsiteY41" fmla="*/ 159544 h 171450"/>
                <a:gd name="connsiteX42" fmla="*/ 362426 w 476250"/>
                <a:gd name="connsiteY42" fmla="*/ 172879 h 171450"/>
                <a:gd name="connsiteX43" fmla="*/ 395764 w 476250"/>
                <a:gd name="connsiteY43" fmla="*/ 172879 h 171450"/>
                <a:gd name="connsiteX44" fmla="*/ 470059 w 476250"/>
                <a:gd name="connsiteY44" fmla="*/ 172879 h 171450"/>
                <a:gd name="connsiteX45" fmla="*/ 471964 w 476250"/>
                <a:gd name="connsiteY45" fmla="*/ 159544 h 171450"/>
                <a:gd name="connsiteX46" fmla="*/ 471964 w 476250"/>
                <a:gd name="connsiteY46" fmla="*/ 125254 h 171450"/>
                <a:gd name="connsiteX47" fmla="*/ 469106 w 476250"/>
                <a:gd name="connsiteY47" fmla="*/ 108109 h 171450"/>
                <a:gd name="connsiteX48" fmla="*/ 471964 w 476250"/>
                <a:gd name="connsiteY48" fmla="*/ 90964 h 171450"/>
                <a:gd name="connsiteX49" fmla="*/ 471964 w 476250"/>
                <a:gd name="connsiteY49" fmla="*/ 62389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76250" h="171450">
                  <a:moveTo>
                    <a:pt x="470059" y="62389"/>
                  </a:moveTo>
                  <a:cubicBezTo>
                    <a:pt x="470059" y="31909"/>
                    <a:pt x="445294" y="7144"/>
                    <a:pt x="414814" y="7144"/>
                  </a:cubicBezTo>
                  <a:lnTo>
                    <a:pt x="387191" y="7144"/>
                  </a:lnTo>
                  <a:cubicBezTo>
                    <a:pt x="375761" y="7144"/>
                    <a:pt x="366236" y="10001"/>
                    <a:pt x="357664" y="15716"/>
                  </a:cubicBezTo>
                  <a:cubicBezTo>
                    <a:pt x="349091" y="10001"/>
                    <a:pt x="338614" y="7144"/>
                    <a:pt x="328136" y="7144"/>
                  </a:cubicBezTo>
                  <a:lnTo>
                    <a:pt x="268129" y="7144"/>
                  </a:lnTo>
                  <a:cubicBezTo>
                    <a:pt x="256699" y="7144"/>
                    <a:pt x="247174" y="10001"/>
                    <a:pt x="238601" y="15716"/>
                  </a:cubicBezTo>
                  <a:cubicBezTo>
                    <a:pt x="230029" y="10001"/>
                    <a:pt x="219551" y="7144"/>
                    <a:pt x="209074" y="7144"/>
                  </a:cubicBezTo>
                  <a:lnTo>
                    <a:pt x="149066" y="7144"/>
                  </a:lnTo>
                  <a:cubicBezTo>
                    <a:pt x="137636" y="7144"/>
                    <a:pt x="128111" y="10001"/>
                    <a:pt x="119539" y="15716"/>
                  </a:cubicBezTo>
                  <a:cubicBezTo>
                    <a:pt x="110966" y="10001"/>
                    <a:pt x="100489" y="7144"/>
                    <a:pt x="90011" y="7144"/>
                  </a:cubicBezTo>
                  <a:lnTo>
                    <a:pt x="62389" y="7144"/>
                  </a:lnTo>
                  <a:cubicBezTo>
                    <a:pt x="31909" y="7144"/>
                    <a:pt x="7144" y="31909"/>
                    <a:pt x="7144" y="62389"/>
                  </a:cubicBezTo>
                  <a:lnTo>
                    <a:pt x="7144" y="90011"/>
                  </a:lnTo>
                  <a:cubicBezTo>
                    <a:pt x="7144" y="91916"/>
                    <a:pt x="7144" y="93821"/>
                    <a:pt x="8096" y="95726"/>
                  </a:cubicBezTo>
                  <a:cubicBezTo>
                    <a:pt x="8096" y="97631"/>
                    <a:pt x="7144" y="99536"/>
                    <a:pt x="7144" y="101441"/>
                  </a:cubicBezTo>
                  <a:lnTo>
                    <a:pt x="7144" y="113824"/>
                  </a:lnTo>
                  <a:cubicBezTo>
                    <a:pt x="7144" y="115729"/>
                    <a:pt x="7144" y="117634"/>
                    <a:pt x="7144" y="119539"/>
                  </a:cubicBezTo>
                  <a:cubicBezTo>
                    <a:pt x="7144" y="121444"/>
                    <a:pt x="7144" y="123349"/>
                    <a:pt x="7144" y="125254"/>
                  </a:cubicBezTo>
                  <a:lnTo>
                    <a:pt x="7144" y="137636"/>
                  </a:lnTo>
                  <a:cubicBezTo>
                    <a:pt x="7144" y="139541"/>
                    <a:pt x="7144" y="141446"/>
                    <a:pt x="8096" y="143351"/>
                  </a:cubicBezTo>
                  <a:cubicBezTo>
                    <a:pt x="8096" y="145256"/>
                    <a:pt x="7144" y="147161"/>
                    <a:pt x="7144" y="149066"/>
                  </a:cubicBezTo>
                  <a:lnTo>
                    <a:pt x="7144" y="170021"/>
                  </a:lnTo>
                  <a:lnTo>
                    <a:pt x="96679" y="170021"/>
                  </a:lnTo>
                  <a:lnTo>
                    <a:pt x="118586" y="170021"/>
                  </a:lnTo>
                  <a:lnTo>
                    <a:pt x="118586" y="149066"/>
                  </a:lnTo>
                  <a:cubicBezTo>
                    <a:pt x="118586" y="147161"/>
                    <a:pt x="118586" y="145256"/>
                    <a:pt x="117634" y="143351"/>
                  </a:cubicBezTo>
                  <a:cubicBezTo>
                    <a:pt x="117634" y="141446"/>
                    <a:pt x="118586" y="139541"/>
                    <a:pt x="118586" y="137636"/>
                  </a:cubicBezTo>
                  <a:lnTo>
                    <a:pt x="118586" y="125254"/>
                  </a:lnTo>
                  <a:cubicBezTo>
                    <a:pt x="118586" y="123349"/>
                    <a:pt x="118586" y="121444"/>
                    <a:pt x="118586" y="119539"/>
                  </a:cubicBezTo>
                  <a:cubicBezTo>
                    <a:pt x="118586" y="117634"/>
                    <a:pt x="118586" y="115729"/>
                    <a:pt x="118586" y="113824"/>
                  </a:cubicBezTo>
                  <a:lnTo>
                    <a:pt x="118586" y="110966"/>
                  </a:lnTo>
                  <a:cubicBezTo>
                    <a:pt x="119539" y="110966"/>
                    <a:pt x="120491" y="110014"/>
                    <a:pt x="120491" y="110014"/>
                  </a:cubicBezTo>
                  <a:cubicBezTo>
                    <a:pt x="129064" y="115729"/>
                    <a:pt x="139541" y="118586"/>
                    <a:pt x="150019" y="118586"/>
                  </a:cubicBezTo>
                  <a:lnTo>
                    <a:pt x="210026" y="118586"/>
                  </a:lnTo>
                  <a:cubicBezTo>
                    <a:pt x="221456" y="118586"/>
                    <a:pt x="230981" y="115729"/>
                    <a:pt x="239554" y="110014"/>
                  </a:cubicBezTo>
                  <a:cubicBezTo>
                    <a:pt x="248126" y="115729"/>
                    <a:pt x="258604" y="118586"/>
                    <a:pt x="269081" y="118586"/>
                  </a:cubicBezTo>
                  <a:lnTo>
                    <a:pt x="329089" y="118586"/>
                  </a:lnTo>
                  <a:cubicBezTo>
                    <a:pt x="340519" y="118586"/>
                    <a:pt x="350044" y="115729"/>
                    <a:pt x="358616" y="110014"/>
                  </a:cubicBezTo>
                  <a:cubicBezTo>
                    <a:pt x="359569" y="110966"/>
                    <a:pt x="361474" y="111919"/>
                    <a:pt x="362426" y="111919"/>
                  </a:cubicBezTo>
                  <a:cubicBezTo>
                    <a:pt x="361474" y="116681"/>
                    <a:pt x="360522" y="120491"/>
                    <a:pt x="360522" y="125254"/>
                  </a:cubicBezTo>
                  <a:lnTo>
                    <a:pt x="360522" y="159544"/>
                  </a:lnTo>
                  <a:cubicBezTo>
                    <a:pt x="360522" y="164306"/>
                    <a:pt x="361474" y="168116"/>
                    <a:pt x="362426" y="172879"/>
                  </a:cubicBezTo>
                  <a:lnTo>
                    <a:pt x="395764" y="172879"/>
                  </a:lnTo>
                  <a:lnTo>
                    <a:pt x="470059" y="172879"/>
                  </a:lnTo>
                  <a:cubicBezTo>
                    <a:pt x="471011" y="169069"/>
                    <a:pt x="471964" y="164306"/>
                    <a:pt x="471964" y="159544"/>
                  </a:cubicBezTo>
                  <a:lnTo>
                    <a:pt x="471964" y="125254"/>
                  </a:lnTo>
                  <a:cubicBezTo>
                    <a:pt x="471964" y="119539"/>
                    <a:pt x="471011" y="113824"/>
                    <a:pt x="469106" y="108109"/>
                  </a:cubicBezTo>
                  <a:cubicBezTo>
                    <a:pt x="471011" y="102394"/>
                    <a:pt x="471964" y="96679"/>
                    <a:pt x="471964" y="90964"/>
                  </a:cubicBezTo>
                  <a:lnTo>
                    <a:pt x="471964" y="62389"/>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4" name="Freeform: Shape 91">
              <a:extLst>
                <a:ext uri="{FF2B5EF4-FFF2-40B4-BE49-F238E27FC236}">
                  <a16:creationId xmlns:a16="http://schemas.microsoft.com/office/drawing/2014/main" id="{BA74E79E-F869-1546-91AF-3C6EA859C4C4}"/>
                </a:ext>
              </a:extLst>
            </p:cNvPr>
            <p:cNvSpPr/>
            <p:nvPr/>
          </p:nvSpPr>
          <p:spPr>
            <a:xfrm>
              <a:off x="6568659" y="3720592"/>
              <a:ext cx="2181068" cy="1161024"/>
            </a:xfrm>
            <a:custGeom>
              <a:avLst/>
              <a:gdLst>
                <a:gd name="connsiteX0" fmla="*/ 2273142 w 2505075"/>
                <a:gd name="connsiteY0" fmla="*/ 7144 h 1333500"/>
                <a:gd name="connsiteX1" fmla="*/ 237649 w 2505075"/>
                <a:gd name="connsiteY1" fmla="*/ 7144 h 1333500"/>
                <a:gd name="connsiteX2" fmla="*/ 7144 w 2505075"/>
                <a:gd name="connsiteY2" fmla="*/ 237649 h 1333500"/>
                <a:gd name="connsiteX3" fmla="*/ 7144 w 2505075"/>
                <a:gd name="connsiteY3" fmla="*/ 1095851 h 1333500"/>
                <a:gd name="connsiteX4" fmla="*/ 237649 w 2505075"/>
                <a:gd name="connsiteY4" fmla="*/ 1326356 h 1333500"/>
                <a:gd name="connsiteX5" fmla="*/ 2274094 w 2505075"/>
                <a:gd name="connsiteY5" fmla="*/ 1326356 h 1333500"/>
                <a:gd name="connsiteX6" fmla="*/ 2504599 w 2505075"/>
                <a:gd name="connsiteY6" fmla="*/ 1095851 h 1333500"/>
                <a:gd name="connsiteX7" fmla="*/ 2504599 w 2505075"/>
                <a:gd name="connsiteY7" fmla="*/ 237649 h 1333500"/>
                <a:gd name="connsiteX8" fmla="*/ 2273142 w 2505075"/>
                <a:gd name="connsiteY8" fmla="*/ 7144 h 1333500"/>
                <a:gd name="connsiteX9" fmla="*/ 2365534 w 2505075"/>
                <a:gd name="connsiteY9" fmla="*/ 1094899 h 1333500"/>
                <a:gd name="connsiteX10" fmla="*/ 2282667 w 2505075"/>
                <a:gd name="connsiteY10" fmla="*/ 1187291 h 1333500"/>
                <a:gd name="connsiteX11" fmla="*/ 247174 w 2505075"/>
                <a:gd name="connsiteY11" fmla="*/ 1187291 h 1333500"/>
                <a:gd name="connsiteX12" fmla="*/ 145256 w 2505075"/>
                <a:gd name="connsiteY12" fmla="*/ 1094899 h 1333500"/>
                <a:gd name="connsiteX13" fmla="*/ 145256 w 2505075"/>
                <a:gd name="connsiteY13" fmla="*/ 236696 h 1333500"/>
                <a:gd name="connsiteX14" fmla="*/ 237649 w 2505075"/>
                <a:gd name="connsiteY14" fmla="*/ 144304 h 1333500"/>
                <a:gd name="connsiteX15" fmla="*/ 2274094 w 2505075"/>
                <a:gd name="connsiteY15" fmla="*/ 144304 h 1333500"/>
                <a:gd name="connsiteX16" fmla="*/ 2366486 w 2505075"/>
                <a:gd name="connsiteY16" fmla="*/ 236696 h 1333500"/>
                <a:gd name="connsiteX17" fmla="*/ 2366486 w 2505075"/>
                <a:gd name="connsiteY17" fmla="*/ 1094899 h 133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05075" h="1333500">
                  <a:moveTo>
                    <a:pt x="2273142" y="7144"/>
                  </a:moveTo>
                  <a:lnTo>
                    <a:pt x="237649" y="7144"/>
                  </a:lnTo>
                  <a:cubicBezTo>
                    <a:pt x="110966" y="7144"/>
                    <a:pt x="7144" y="110014"/>
                    <a:pt x="7144" y="237649"/>
                  </a:cubicBezTo>
                  <a:lnTo>
                    <a:pt x="7144" y="1095851"/>
                  </a:lnTo>
                  <a:cubicBezTo>
                    <a:pt x="7144" y="1222534"/>
                    <a:pt x="110014" y="1326356"/>
                    <a:pt x="237649" y="1326356"/>
                  </a:cubicBezTo>
                  <a:lnTo>
                    <a:pt x="2274094" y="1326356"/>
                  </a:lnTo>
                  <a:cubicBezTo>
                    <a:pt x="2400776" y="1326356"/>
                    <a:pt x="2504599" y="1223486"/>
                    <a:pt x="2504599" y="1095851"/>
                  </a:cubicBezTo>
                  <a:lnTo>
                    <a:pt x="2504599" y="237649"/>
                  </a:lnTo>
                  <a:cubicBezTo>
                    <a:pt x="2503647" y="110014"/>
                    <a:pt x="2400776" y="7144"/>
                    <a:pt x="2273142" y="7144"/>
                  </a:cubicBezTo>
                  <a:close/>
                  <a:moveTo>
                    <a:pt x="2365534" y="1094899"/>
                  </a:moveTo>
                  <a:cubicBezTo>
                    <a:pt x="2365534" y="1145381"/>
                    <a:pt x="2324576" y="1187291"/>
                    <a:pt x="2282667" y="1187291"/>
                  </a:cubicBezTo>
                  <a:lnTo>
                    <a:pt x="247174" y="1187291"/>
                  </a:lnTo>
                  <a:cubicBezTo>
                    <a:pt x="186214" y="1187291"/>
                    <a:pt x="145256" y="1146334"/>
                    <a:pt x="145256" y="1094899"/>
                  </a:cubicBezTo>
                  <a:lnTo>
                    <a:pt x="145256" y="236696"/>
                  </a:lnTo>
                  <a:cubicBezTo>
                    <a:pt x="145256" y="186214"/>
                    <a:pt x="186214" y="144304"/>
                    <a:pt x="237649" y="144304"/>
                  </a:cubicBezTo>
                  <a:lnTo>
                    <a:pt x="2274094" y="144304"/>
                  </a:lnTo>
                  <a:cubicBezTo>
                    <a:pt x="2324576" y="144304"/>
                    <a:pt x="2366486" y="185261"/>
                    <a:pt x="2366486" y="236696"/>
                  </a:cubicBezTo>
                  <a:lnTo>
                    <a:pt x="2366486" y="1094899"/>
                  </a:lnTo>
                  <a:close/>
                </a:path>
              </a:pathLst>
            </a:custGeom>
            <a:solidFill>
              <a:srgbClr val="C1DFE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5" name="Freeform: Shape 92">
              <a:extLst>
                <a:ext uri="{FF2B5EF4-FFF2-40B4-BE49-F238E27FC236}">
                  <a16:creationId xmlns:a16="http://schemas.microsoft.com/office/drawing/2014/main" id="{301746B1-92AB-D44E-9B52-F98F2012D915}"/>
                </a:ext>
              </a:extLst>
            </p:cNvPr>
            <p:cNvSpPr/>
            <p:nvPr/>
          </p:nvSpPr>
          <p:spPr>
            <a:xfrm>
              <a:off x="8660968" y="4382616"/>
              <a:ext cx="215619" cy="348307"/>
            </a:xfrm>
            <a:custGeom>
              <a:avLst/>
              <a:gdLst>
                <a:gd name="connsiteX0" fmla="*/ 240532 w 247650"/>
                <a:gd name="connsiteY0" fmla="*/ 193558 h 400050"/>
                <a:gd name="connsiteX1" fmla="*/ 220530 w 247650"/>
                <a:gd name="connsiteY1" fmla="*/ 170698 h 400050"/>
                <a:gd name="connsiteX2" fmla="*/ 220530 w 247650"/>
                <a:gd name="connsiteY2" fmla="*/ 170698 h 400050"/>
                <a:gd name="connsiteX3" fmla="*/ 233865 w 247650"/>
                <a:gd name="connsiteY3" fmla="*/ 129740 h 400050"/>
                <a:gd name="connsiteX4" fmla="*/ 216719 w 247650"/>
                <a:gd name="connsiteY4" fmla="*/ 103070 h 400050"/>
                <a:gd name="connsiteX5" fmla="*/ 216719 w 247650"/>
                <a:gd name="connsiteY5" fmla="*/ 103070 h 400050"/>
                <a:gd name="connsiteX6" fmla="*/ 227197 w 247650"/>
                <a:gd name="connsiteY6" fmla="*/ 77353 h 400050"/>
                <a:gd name="connsiteX7" fmla="*/ 188144 w 247650"/>
                <a:gd name="connsiteY7" fmla="*/ 29728 h 400050"/>
                <a:gd name="connsiteX8" fmla="*/ 58605 w 247650"/>
                <a:gd name="connsiteY8" fmla="*/ 7820 h 400050"/>
                <a:gd name="connsiteX9" fmla="*/ 7169 w 247650"/>
                <a:gd name="connsiteY9" fmla="*/ 52588 h 400050"/>
                <a:gd name="connsiteX10" fmla="*/ 46222 w 247650"/>
                <a:gd name="connsiteY10" fmla="*/ 95450 h 400050"/>
                <a:gd name="connsiteX11" fmla="*/ 115755 w 247650"/>
                <a:gd name="connsiteY11" fmla="*/ 106880 h 400050"/>
                <a:gd name="connsiteX12" fmla="*/ 115755 w 247650"/>
                <a:gd name="connsiteY12" fmla="*/ 107833 h 400050"/>
                <a:gd name="connsiteX13" fmla="*/ 51937 w 247650"/>
                <a:gd name="connsiteY13" fmla="*/ 120215 h 400050"/>
                <a:gd name="connsiteX14" fmla="*/ 14790 w 247650"/>
                <a:gd name="connsiteY14" fmla="*/ 170698 h 400050"/>
                <a:gd name="connsiteX15" fmla="*/ 58605 w 247650"/>
                <a:gd name="connsiteY15" fmla="*/ 208798 h 400050"/>
                <a:gd name="connsiteX16" fmla="*/ 67177 w 247650"/>
                <a:gd name="connsiteY16" fmla="*/ 207845 h 400050"/>
                <a:gd name="connsiteX17" fmla="*/ 74797 w 247650"/>
                <a:gd name="connsiteY17" fmla="*/ 205940 h 400050"/>
                <a:gd name="connsiteX18" fmla="*/ 58605 w 247650"/>
                <a:gd name="connsiteY18" fmla="*/ 211655 h 400050"/>
                <a:gd name="connsiteX19" fmla="*/ 27172 w 247650"/>
                <a:gd name="connsiteY19" fmla="*/ 261185 h 400050"/>
                <a:gd name="connsiteX20" fmla="*/ 70987 w 247650"/>
                <a:gd name="connsiteY20" fmla="*/ 298333 h 400050"/>
                <a:gd name="connsiteX21" fmla="*/ 78607 w 247650"/>
                <a:gd name="connsiteY21" fmla="*/ 297380 h 400050"/>
                <a:gd name="connsiteX22" fmla="*/ 50985 w 247650"/>
                <a:gd name="connsiteY22" fmla="*/ 316430 h 400050"/>
                <a:gd name="connsiteX23" fmla="*/ 37650 w 247650"/>
                <a:gd name="connsiteY23" fmla="*/ 372628 h 400050"/>
                <a:gd name="connsiteX24" fmla="*/ 73844 w 247650"/>
                <a:gd name="connsiteY24" fmla="*/ 393583 h 400050"/>
                <a:gd name="connsiteX25" fmla="*/ 97657 w 247650"/>
                <a:gd name="connsiteY25" fmla="*/ 385963 h 400050"/>
                <a:gd name="connsiteX26" fmla="*/ 179572 w 247650"/>
                <a:gd name="connsiteY26" fmla="*/ 327860 h 400050"/>
                <a:gd name="connsiteX27" fmla="*/ 200527 w 247650"/>
                <a:gd name="connsiteY27" fmla="*/ 290713 h 400050"/>
                <a:gd name="connsiteX28" fmla="*/ 188144 w 247650"/>
                <a:gd name="connsiteY28" fmla="*/ 260233 h 400050"/>
                <a:gd name="connsiteX29" fmla="*/ 188144 w 247650"/>
                <a:gd name="connsiteY29" fmla="*/ 259280 h 400050"/>
                <a:gd name="connsiteX30" fmla="*/ 211957 w 247650"/>
                <a:gd name="connsiteY30" fmla="*/ 250708 h 400050"/>
                <a:gd name="connsiteX31" fmla="*/ 240532 w 247650"/>
                <a:gd name="connsiteY31" fmla="*/ 193558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47650" h="400050">
                  <a:moveTo>
                    <a:pt x="240532" y="193558"/>
                  </a:moveTo>
                  <a:cubicBezTo>
                    <a:pt x="236722" y="183080"/>
                    <a:pt x="229102" y="175460"/>
                    <a:pt x="220530" y="170698"/>
                  </a:cubicBezTo>
                  <a:cubicBezTo>
                    <a:pt x="220530" y="170698"/>
                    <a:pt x="220530" y="170698"/>
                    <a:pt x="220530" y="170698"/>
                  </a:cubicBezTo>
                  <a:cubicBezTo>
                    <a:pt x="231007" y="160220"/>
                    <a:pt x="236722" y="145933"/>
                    <a:pt x="233865" y="129740"/>
                  </a:cubicBezTo>
                  <a:cubicBezTo>
                    <a:pt x="231960" y="118310"/>
                    <a:pt x="225292" y="109738"/>
                    <a:pt x="216719" y="103070"/>
                  </a:cubicBezTo>
                  <a:cubicBezTo>
                    <a:pt x="216719" y="103070"/>
                    <a:pt x="216719" y="103070"/>
                    <a:pt x="216719" y="103070"/>
                  </a:cubicBezTo>
                  <a:cubicBezTo>
                    <a:pt x="222435" y="96403"/>
                    <a:pt x="226244" y="87830"/>
                    <a:pt x="227197" y="77353"/>
                  </a:cubicBezTo>
                  <a:cubicBezTo>
                    <a:pt x="229102" y="54493"/>
                    <a:pt x="211005" y="33538"/>
                    <a:pt x="188144" y="29728"/>
                  </a:cubicBezTo>
                  <a:lnTo>
                    <a:pt x="58605" y="7820"/>
                  </a:lnTo>
                  <a:cubicBezTo>
                    <a:pt x="31935" y="3058"/>
                    <a:pt x="6217" y="24013"/>
                    <a:pt x="7169" y="52588"/>
                  </a:cubicBezTo>
                  <a:cubicBezTo>
                    <a:pt x="8122" y="74495"/>
                    <a:pt x="24315" y="91640"/>
                    <a:pt x="46222" y="95450"/>
                  </a:cubicBezTo>
                  <a:lnTo>
                    <a:pt x="115755" y="106880"/>
                  </a:lnTo>
                  <a:cubicBezTo>
                    <a:pt x="115755" y="106880"/>
                    <a:pt x="115755" y="107833"/>
                    <a:pt x="115755" y="107833"/>
                  </a:cubicBezTo>
                  <a:lnTo>
                    <a:pt x="51937" y="120215"/>
                  </a:lnTo>
                  <a:cubicBezTo>
                    <a:pt x="28125" y="124978"/>
                    <a:pt x="10980" y="146885"/>
                    <a:pt x="14790" y="170698"/>
                  </a:cubicBezTo>
                  <a:cubicBezTo>
                    <a:pt x="17647" y="192605"/>
                    <a:pt x="36697" y="208798"/>
                    <a:pt x="58605" y="208798"/>
                  </a:cubicBezTo>
                  <a:cubicBezTo>
                    <a:pt x="61462" y="208798"/>
                    <a:pt x="64319" y="208798"/>
                    <a:pt x="67177" y="207845"/>
                  </a:cubicBezTo>
                  <a:lnTo>
                    <a:pt x="74797" y="205940"/>
                  </a:lnTo>
                  <a:lnTo>
                    <a:pt x="58605" y="211655"/>
                  </a:lnTo>
                  <a:cubicBezTo>
                    <a:pt x="37650" y="219275"/>
                    <a:pt x="23362" y="240230"/>
                    <a:pt x="27172" y="261185"/>
                  </a:cubicBezTo>
                  <a:cubicBezTo>
                    <a:pt x="30982" y="284045"/>
                    <a:pt x="50032" y="298333"/>
                    <a:pt x="70987" y="298333"/>
                  </a:cubicBezTo>
                  <a:cubicBezTo>
                    <a:pt x="73844" y="298333"/>
                    <a:pt x="75750" y="298333"/>
                    <a:pt x="78607" y="297380"/>
                  </a:cubicBezTo>
                  <a:lnTo>
                    <a:pt x="50985" y="316430"/>
                  </a:lnTo>
                  <a:cubicBezTo>
                    <a:pt x="32887" y="328813"/>
                    <a:pt x="26219" y="353578"/>
                    <a:pt x="37650" y="372628"/>
                  </a:cubicBezTo>
                  <a:cubicBezTo>
                    <a:pt x="45269" y="385963"/>
                    <a:pt x="59557" y="393583"/>
                    <a:pt x="73844" y="393583"/>
                  </a:cubicBezTo>
                  <a:cubicBezTo>
                    <a:pt x="82417" y="393583"/>
                    <a:pt x="90037" y="390725"/>
                    <a:pt x="97657" y="385963"/>
                  </a:cubicBezTo>
                  <a:lnTo>
                    <a:pt x="179572" y="327860"/>
                  </a:lnTo>
                  <a:cubicBezTo>
                    <a:pt x="191955" y="319288"/>
                    <a:pt x="199575" y="305953"/>
                    <a:pt x="200527" y="290713"/>
                  </a:cubicBezTo>
                  <a:cubicBezTo>
                    <a:pt x="201480" y="275473"/>
                    <a:pt x="195765" y="266900"/>
                    <a:pt x="188144" y="260233"/>
                  </a:cubicBezTo>
                  <a:cubicBezTo>
                    <a:pt x="188144" y="260233"/>
                    <a:pt x="188144" y="260233"/>
                    <a:pt x="188144" y="259280"/>
                  </a:cubicBezTo>
                  <a:lnTo>
                    <a:pt x="211957" y="250708"/>
                  </a:lnTo>
                  <a:cubicBezTo>
                    <a:pt x="234817" y="243088"/>
                    <a:pt x="249105" y="216418"/>
                    <a:pt x="240532" y="193558"/>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6" name="Freeform: Shape 93">
              <a:extLst>
                <a:ext uri="{FF2B5EF4-FFF2-40B4-BE49-F238E27FC236}">
                  <a16:creationId xmlns:a16="http://schemas.microsoft.com/office/drawing/2014/main" id="{F5607525-C665-1D42-A9AE-52D444D726DF}"/>
                </a:ext>
              </a:extLst>
            </p:cNvPr>
            <p:cNvSpPr/>
            <p:nvPr/>
          </p:nvSpPr>
          <p:spPr>
            <a:xfrm>
              <a:off x="6453498" y="4376917"/>
              <a:ext cx="215619" cy="348307"/>
            </a:xfrm>
            <a:custGeom>
              <a:avLst/>
              <a:gdLst>
                <a:gd name="connsiteX0" fmla="*/ 243234 w 247650"/>
                <a:gd name="connsiteY0" fmla="*/ 43894 h 400050"/>
                <a:gd name="connsiteX1" fmla="*/ 191799 w 247650"/>
                <a:gd name="connsiteY1" fmla="*/ 7699 h 400050"/>
                <a:gd name="connsiteX2" fmla="*/ 60354 w 247650"/>
                <a:gd name="connsiteY2" fmla="*/ 29607 h 400050"/>
                <a:gd name="connsiteX3" fmla="*/ 24159 w 247650"/>
                <a:gd name="connsiteY3" fmla="*/ 81042 h 400050"/>
                <a:gd name="connsiteX4" fmla="*/ 34636 w 247650"/>
                <a:gd name="connsiteY4" fmla="*/ 102949 h 400050"/>
                <a:gd name="connsiteX5" fmla="*/ 17491 w 247650"/>
                <a:gd name="connsiteY5" fmla="*/ 129619 h 400050"/>
                <a:gd name="connsiteX6" fmla="*/ 30826 w 247650"/>
                <a:gd name="connsiteY6" fmla="*/ 170577 h 400050"/>
                <a:gd name="connsiteX7" fmla="*/ 9871 w 247650"/>
                <a:gd name="connsiteY7" fmla="*/ 195342 h 400050"/>
                <a:gd name="connsiteX8" fmla="*/ 36541 w 247650"/>
                <a:gd name="connsiteY8" fmla="*/ 251539 h 400050"/>
                <a:gd name="connsiteX9" fmla="*/ 63211 w 247650"/>
                <a:gd name="connsiteY9" fmla="*/ 261064 h 400050"/>
                <a:gd name="connsiteX10" fmla="*/ 56544 w 247650"/>
                <a:gd name="connsiteY10" fmla="*/ 267732 h 400050"/>
                <a:gd name="connsiteX11" fmla="*/ 66069 w 247650"/>
                <a:gd name="connsiteY11" fmla="*/ 325834 h 400050"/>
                <a:gd name="connsiteX12" fmla="*/ 152746 w 247650"/>
                <a:gd name="connsiteY12" fmla="*/ 386794 h 400050"/>
                <a:gd name="connsiteX13" fmla="*/ 176559 w 247650"/>
                <a:gd name="connsiteY13" fmla="*/ 394414 h 400050"/>
                <a:gd name="connsiteX14" fmla="*/ 210849 w 247650"/>
                <a:gd name="connsiteY14" fmla="*/ 377269 h 400050"/>
                <a:gd name="connsiteX15" fmla="*/ 201324 w 247650"/>
                <a:gd name="connsiteY15" fmla="*/ 319167 h 400050"/>
                <a:gd name="connsiteX16" fmla="*/ 171796 w 247650"/>
                <a:gd name="connsiteY16" fmla="*/ 298212 h 400050"/>
                <a:gd name="connsiteX17" fmla="*/ 179416 w 247650"/>
                <a:gd name="connsiteY17" fmla="*/ 299164 h 400050"/>
                <a:gd name="connsiteX18" fmla="*/ 221326 w 247650"/>
                <a:gd name="connsiteY18" fmla="*/ 269637 h 400050"/>
                <a:gd name="connsiteX19" fmla="*/ 194656 w 247650"/>
                <a:gd name="connsiteY19" fmla="*/ 213439 h 400050"/>
                <a:gd name="connsiteX20" fmla="*/ 176559 w 247650"/>
                <a:gd name="connsiteY20" fmla="*/ 206772 h 400050"/>
                <a:gd name="connsiteX21" fmla="*/ 184179 w 247650"/>
                <a:gd name="connsiteY21" fmla="*/ 208677 h 400050"/>
                <a:gd name="connsiteX22" fmla="*/ 192751 w 247650"/>
                <a:gd name="connsiteY22" fmla="*/ 209629 h 400050"/>
                <a:gd name="connsiteX23" fmla="*/ 236566 w 247650"/>
                <a:gd name="connsiteY23" fmla="*/ 174387 h 400050"/>
                <a:gd name="connsiteX24" fmla="*/ 202276 w 247650"/>
                <a:gd name="connsiteY24" fmla="*/ 121999 h 400050"/>
                <a:gd name="connsiteX25" fmla="*/ 135601 w 247650"/>
                <a:gd name="connsiteY25" fmla="*/ 108664 h 400050"/>
                <a:gd name="connsiteX26" fmla="*/ 208944 w 247650"/>
                <a:gd name="connsiteY26" fmla="*/ 96282 h 400050"/>
                <a:gd name="connsiteX27" fmla="*/ 243234 w 247650"/>
                <a:gd name="connsiteY27" fmla="*/ 43894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7650" h="400050">
                  <a:moveTo>
                    <a:pt x="243234" y="43894"/>
                  </a:moveTo>
                  <a:cubicBezTo>
                    <a:pt x="239424" y="20082"/>
                    <a:pt x="216564" y="3889"/>
                    <a:pt x="191799" y="7699"/>
                  </a:cubicBezTo>
                  <a:lnTo>
                    <a:pt x="60354" y="29607"/>
                  </a:lnTo>
                  <a:cubicBezTo>
                    <a:pt x="36541" y="33417"/>
                    <a:pt x="20349" y="56277"/>
                    <a:pt x="24159" y="81042"/>
                  </a:cubicBezTo>
                  <a:cubicBezTo>
                    <a:pt x="25111" y="89614"/>
                    <a:pt x="28921" y="96282"/>
                    <a:pt x="34636" y="102949"/>
                  </a:cubicBezTo>
                  <a:cubicBezTo>
                    <a:pt x="26064" y="109617"/>
                    <a:pt x="19396" y="118189"/>
                    <a:pt x="17491" y="129619"/>
                  </a:cubicBezTo>
                  <a:cubicBezTo>
                    <a:pt x="14634" y="144859"/>
                    <a:pt x="20349" y="160099"/>
                    <a:pt x="30826" y="170577"/>
                  </a:cubicBezTo>
                  <a:cubicBezTo>
                    <a:pt x="21301" y="175339"/>
                    <a:pt x="13681" y="183912"/>
                    <a:pt x="9871" y="195342"/>
                  </a:cubicBezTo>
                  <a:cubicBezTo>
                    <a:pt x="1299" y="218202"/>
                    <a:pt x="13681" y="243919"/>
                    <a:pt x="36541" y="251539"/>
                  </a:cubicBezTo>
                  <a:lnTo>
                    <a:pt x="63211" y="261064"/>
                  </a:lnTo>
                  <a:cubicBezTo>
                    <a:pt x="61306" y="262969"/>
                    <a:pt x="58449" y="265827"/>
                    <a:pt x="56544" y="267732"/>
                  </a:cubicBezTo>
                  <a:cubicBezTo>
                    <a:pt x="43209" y="286782"/>
                    <a:pt x="47971" y="312499"/>
                    <a:pt x="66069" y="325834"/>
                  </a:cubicBezTo>
                  <a:lnTo>
                    <a:pt x="152746" y="386794"/>
                  </a:lnTo>
                  <a:cubicBezTo>
                    <a:pt x="160366" y="391557"/>
                    <a:pt x="167986" y="394414"/>
                    <a:pt x="176559" y="394414"/>
                  </a:cubicBezTo>
                  <a:cubicBezTo>
                    <a:pt x="189894" y="394414"/>
                    <a:pt x="202276" y="388699"/>
                    <a:pt x="210849" y="377269"/>
                  </a:cubicBezTo>
                  <a:cubicBezTo>
                    <a:pt x="224184" y="358219"/>
                    <a:pt x="219421" y="332502"/>
                    <a:pt x="201324" y="319167"/>
                  </a:cubicBezTo>
                  <a:lnTo>
                    <a:pt x="171796" y="298212"/>
                  </a:lnTo>
                  <a:cubicBezTo>
                    <a:pt x="174654" y="298212"/>
                    <a:pt x="176559" y="299164"/>
                    <a:pt x="179416" y="299164"/>
                  </a:cubicBezTo>
                  <a:cubicBezTo>
                    <a:pt x="197514" y="299164"/>
                    <a:pt x="214659" y="287734"/>
                    <a:pt x="221326" y="269637"/>
                  </a:cubicBezTo>
                  <a:cubicBezTo>
                    <a:pt x="229899" y="246777"/>
                    <a:pt x="217516" y="221059"/>
                    <a:pt x="194656" y="213439"/>
                  </a:cubicBezTo>
                  <a:lnTo>
                    <a:pt x="176559" y="206772"/>
                  </a:lnTo>
                  <a:lnTo>
                    <a:pt x="184179" y="208677"/>
                  </a:lnTo>
                  <a:cubicBezTo>
                    <a:pt x="187036" y="209629"/>
                    <a:pt x="189894" y="209629"/>
                    <a:pt x="192751" y="209629"/>
                  </a:cubicBezTo>
                  <a:cubicBezTo>
                    <a:pt x="213706" y="209629"/>
                    <a:pt x="231804" y="195342"/>
                    <a:pt x="236566" y="174387"/>
                  </a:cubicBezTo>
                  <a:cubicBezTo>
                    <a:pt x="241329" y="150574"/>
                    <a:pt x="226089" y="126762"/>
                    <a:pt x="202276" y="121999"/>
                  </a:cubicBezTo>
                  <a:lnTo>
                    <a:pt x="135601" y="108664"/>
                  </a:lnTo>
                  <a:lnTo>
                    <a:pt x="208944" y="96282"/>
                  </a:lnTo>
                  <a:cubicBezTo>
                    <a:pt x="230851" y="90567"/>
                    <a:pt x="247044" y="67707"/>
                    <a:pt x="243234" y="43894"/>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87" name="Group 86">
            <a:extLst>
              <a:ext uri="{FF2B5EF4-FFF2-40B4-BE49-F238E27FC236}">
                <a16:creationId xmlns:a16="http://schemas.microsoft.com/office/drawing/2014/main" id="{B840D2DB-02F1-FF4F-A4B7-670E91A3526B}"/>
              </a:ext>
            </a:extLst>
          </p:cNvPr>
          <p:cNvGrpSpPr/>
          <p:nvPr/>
        </p:nvGrpSpPr>
        <p:grpSpPr>
          <a:xfrm>
            <a:off x="16853181" y="6244661"/>
            <a:ext cx="2454099" cy="863429"/>
            <a:chOff x="6892233" y="2061557"/>
            <a:chExt cx="1494530" cy="499961"/>
          </a:xfrm>
        </p:grpSpPr>
        <p:cxnSp>
          <p:nvCxnSpPr>
            <p:cNvPr id="88" name="Straight Connector 87">
              <a:extLst>
                <a:ext uri="{FF2B5EF4-FFF2-40B4-BE49-F238E27FC236}">
                  <a16:creationId xmlns:a16="http://schemas.microsoft.com/office/drawing/2014/main" id="{AEA697D8-3BBD-D24A-979C-4A3D8107FEAA}"/>
                </a:ext>
              </a:extLst>
            </p:cNvPr>
            <p:cNvCxnSpPr/>
            <p:nvPr/>
          </p:nvCxnSpPr>
          <p:spPr>
            <a:xfrm flipV="1">
              <a:off x="6892233" y="2061557"/>
              <a:ext cx="499961" cy="499961"/>
            </a:xfrm>
            <a:prstGeom prst="line">
              <a:avLst/>
            </a:prstGeom>
            <a:ln w="6350">
              <a:solidFill>
                <a:schemeClr val="bg2">
                  <a:lumMod val="75000"/>
                </a:schemeClr>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43B458D6-8265-8F46-91FF-DCF55DACED51}"/>
                </a:ext>
              </a:extLst>
            </p:cNvPr>
            <p:cNvCxnSpPr/>
            <p:nvPr/>
          </p:nvCxnSpPr>
          <p:spPr>
            <a:xfrm>
              <a:off x="7387431" y="2062819"/>
              <a:ext cx="999332" cy="0"/>
            </a:xfrm>
            <a:prstGeom prst="straightConnector1">
              <a:avLst/>
            </a:prstGeom>
            <a:ln w="6350">
              <a:solidFill>
                <a:schemeClr val="bg2">
                  <a:lumMod val="75000"/>
                </a:schemeClr>
              </a:solidFill>
              <a:prstDash val="sysDot"/>
              <a:tailEnd type="diamond"/>
            </a:ln>
          </p:spPr>
          <p:style>
            <a:lnRef idx="1">
              <a:schemeClr val="accent1"/>
            </a:lnRef>
            <a:fillRef idx="0">
              <a:schemeClr val="accent1"/>
            </a:fillRef>
            <a:effectRef idx="0">
              <a:schemeClr val="accent1"/>
            </a:effectRef>
            <a:fontRef idx="minor">
              <a:schemeClr val="tx1"/>
            </a:fontRef>
          </p:style>
        </p:cxnSp>
      </p:grpSp>
      <p:grpSp>
        <p:nvGrpSpPr>
          <p:cNvPr id="90" name="Group 89">
            <a:extLst>
              <a:ext uri="{FF2B5EF4-FFF2-40B4-BE49-F238E27FC236}">
                <a16:creationId xmlns:a16="http://schemas.microsoft.com/office/drawing/2014/main" id="{82794FE6-477F-F343-AA0F-2D6E4A09D73D}"/>
              </a:ext>
            </a:extLst>
          </p:cNvPr>
          <p:cNvGrpSpPr/>
          <p:nvPr/>
        </p:nvGrpSpPr>
        <p:grpSpPr>
          <a:xfrm flipH="1">
            <a:off x="5070370" y="6244661"/>
            <a:ext cx="2512150" cy="863429"/>
            <a:chOff x="6892233" y="2061557"/>
            <a:chExt cx="1494530" cy="499961"/>
          </a:xfrm>
        </p:grpSpPr>
        <p:cxnSp>
          <p:nvCxnSpPr>
            <p:cNvPr id="91" name="Straight Connector 90">
              <a:extLst>
                <a:ext uri="{FF2B5EF4-FFF2-40B4-BE49-F238E27FC236}">
                  <a16:creationId xmlns:a16="http://schemas.microsoft.com/office/drawing/2014/main" id="{F9B5FA17-1BCE-814A-A2DB-81CB1528E7BD}"/>
                </a:ext>
              </a:extLst>
            </p:cNvPr>
            <p:cNvCxnSpPr/>
            <p:nvPr/>
          </p:nvCxnSpPr>
          <p:spPr>
            <a:xfrm flipV="1">
              <a:off x="6892233" y="2061557"/>
              <a:ext cx="499961" cy="499961"/>
            </a:xfrm>
            <a:prstGeom prst="line">
              <a:avLst/>
            </a:prstGeom>
            <a:ln w="6350">
              <a:solidFill>
                <a:schemeClr val="bg2">
                  <a:lumMod val="75000"/>
                </a:schemeClr>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DA48C4A3-19EB-8E48-80B5-19D6CE55BEE7}"/>
                </a:ext>
              </a:extLst>
            </p:cNvPr>
            <p:cNvCxnSpPr/>
            <p:nvPr/>
          </p:nvCxnSpPr>
          <p:spPr>
            <a:xfrm>
              <a:off x="7387431" y="2062819"/>
              <a:ext cx="999332" cy="0"/>
            </a:xfrm>
            <a:prstGeom prst="straightConnector1">
              <a:avLst/>
            </a:prstGeom>
            <a:ln w="6350">
              <a:solidFill>
                <a:schemeClr val="bg2">
                  <a:lumMod val="75000"/>
                </a:schemeClr>
              </a:solidFill>
              <a:prstDash val="sysDot"/>
              <a:tailEnd type="diamond"/>
            </a:ln>
          </p:spPr>
          <p:style>
            <a:lnRef idx="1">
              <a:schemeClr val="accent1"/>
            </a:lnRef>
            <a:fillRef idx="0">
              <a:schemeClr val="accent1"/>
            </a:fillRef>
            <a:effectRef idx="0">
              <a:schemeClr val="accent1"/>
            </a:effectRef>
            <a:fontRef idx="minor">
              <a:schemeClr val="tx1"/>
            </a:fontRef>
          </p:style>
        </p:cxnSp>
      </p:grpSp>
      <p:sp>
        <p:nvSpPr>
          <p:cNvPr id="95" name="Block Arc 94">
            <a:extLst>
              <a:ext uri="{FF2B5EF4-FFF2-40B4-BE49-F238E27FC236}">
                <a16:creationId xmlns:a16="http://schemas.microsoft.com/office/drawing/2014/main" id="{79F255B4-CD28-1147-8C28-A1919C90C7B1}"/>
              </a:ext>
            </a:extLst>
          </p:cNvPr>
          <p:cNvSpPr/>
          <p:nvPr/>
        </p:nvSpPr>
        <p:spPr>
          <a:xfrm>
            <a:off x="15576804" y="10123167"/>
            <a:ext cx="2234038" cy="2234038"/>
          </a:xfrm>
          <a:prstGeom prst="blockArc">
            <a:avLst>
              <a:gd name="adj1" fmla="val 11248730"/>
              <a:gd name="adj2" fmla="val 18688783"/>
              <a:gd name="adj3" fmla="val 1662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solidFill>
              <a:latin typeface="Open Sans Light" panose="020B0306030504020204" pitchFamily="34" charset="0"/>
            </a:endParaRPr>
          </a:p>
        </p:txBody>
      </p:sp>
      <p:sp>
        <p:nvSpPr>
          <p:cNvPr id="98" name="Block Arc 97">
            <a:extLst>
              <a:ext uri="{FF2B5EF4-FFF2-40B4-BE49-F238E27FC236}">
                <a16:creationId xmlns:a16="http://schemas.microsoft.com/office/drawing/2014/main" id="{E073919F-3A41-C34C-B763-A75F2C7059EB}"/>
              </a:ext>
            </a:extLst>
          </p:cNvPr>
          <p:cNvSpPr/>
          <p:nvPr/>
        </p:nvSpPr>
        <p:spPr>
          <a:xfrm flipH="1">
            <a:off x="5703156" y="10547897"/>
            <a:ext cx="2234038" cy="2234038"/>
          </a:xfrm>
          <a:prstGeom prst="blockArc">
            <a:avLst>
              <a:gd name="adj1" fmla="val 19678466"/>
              <a:gd name="adj2" fmla="val 18688783"/>
              <a:gd name="adj3" fmla="val 1662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solidFill>
              <a:latin typeface="Open Sans Light" panose="020B0306030504020204" pitchFamily="34" charset="0"/>
            </a:endParaRPr>
          </a:p>
        </p:txBody>
      </p:sp>
      <p:sp>
        <p:nvSpPr>
          <p:cNvPr id="99" name="TextBox 98">
            <a:extLst>
              <a:ext uri="{FF2B5EF4-FFF2-40B4-BE49-F238E27FC236}">
                <a16:creationId xmlns:a16="http://schemas.microsoft.com/office/drawing/2014/main" id="{E0C7392E-5778-5D4F-8E91-9D5C48D6BD1F}"/>
              </a:ext>
            </a:extLst>
          </p:cNvPr>
          <p:cNvSpPr txBox="1"/>
          <p:nvPr/>
        </p:nvSpPr>
        <p:spPr>
          <a:xfrm>
            <a:off x="16038782" y="10702002"/>
            <a:ext cx="1912703" cy="1107996"/>
          </a:xfrm>
          <a:prstGeom prst="rect">
            <a:avLst/>
          </a:prstGeom>
          <a:noFill/>
        </p:spPr>
        <p:txBody>
          <a:bodyPr wrap="none" rtlCol="0" anchor="ctr">
            <a:spAutoFit/>
          </a:bodyPr>
          <a:lstStyle/>
          <a:p>
            <a:r>
              <a:rPr lang="en-US" sz="6600" b="1" dirty="0">
                <a:solidFill>
                  <a:schemeClr val="accent2"/>
                </a:solidFill>
                <a:latin typeface="Open Sans" panose="020B0606030504020204" pitchFamily="34" charset="0"/>
                <a:cs typeface="Open Sans" panose="020B0606030504020204" pitchFamily="34" charset="0"/>
              </a:rPr>
              <a:t>35%</a:t>
            </a:r>
          </a:p>
        </p:txBody>
      </p:sp>
      <p:sp>
        <p:nvSpPr>
          <p:cNvPr id="100" name="TextBox 99">
            <a:extLst>
              <a:ext uri="{FF2B5EF4-FFF2-40B4-BE49-F238E27FC236}">
                <a16:creationId xmlns:a16="http://schemas.microsoft.com/office/drawing/2014/main" id="{4E42C7E6-3795-A348-85B6-ED2B540CAEFE}"/>
              </a:ext>
            </a:extLst>
          </p:cNvPr>
          <p:cNvSpPr txBox="1"/>
          <p:nvPr/>
        </p:nvSpPr>
        <p:spPr>
          <a:xfrm>
            <a:off x="5967592" y="11128642"/>
            <a:ext cx="1912704" cy="1107996"/>
          </a:xfrm>
          <a:prstGeom prst="rect">
            <a:avLst/>
          </a:prstGeom>
          <a:noFill/>
        </p:spPr>
        <p:txBody>
          <a:bodyPr wrap="none" rtlCol="0" anchor="ctr">
            <a:spAutoFit/>
          </a:bodyPr>
          <a:lstStyle/>
          <a:p>
            <a:pPr algn="r"/>
            <a:r>
              <a:rPr lang="en-US" sz="6600" b="1" dirty="0">
                <a:solidFill>
                  <a:schemeClr val="accent1"/>
                </a:solidFill>
                <a:latin typeface="Open Sans" panose="020B0606030504020204" pitchFamily="34" charset="0"/>
                <a:cs typeface="Open Sans" panose="020B0606030504020204" pitchFamily="34" charset="0"/>
              </a:rPr>
              <a:t>98%</a:t>
            </a:r>
          </a:p>
        </p:txBody>
      </p:sp>
      <p:sp>
        <p:nvSpPr>
          <p:cNvPr id="101" name="TextBox 100">
            <a:extLst>
              <a:ext uri="{FF2B5EF4-FFF2-40B4-BE49-F238E27FC236}">
                <a16:creationId xmlns:a16="http://schemas.microsoft.com/office/drawing/2014/main" id="{15A9F9D0-AC62-0D49-8782-87ADF2CD72E6}"/>
              </a:ext>
            </a:extLst>
          </p:cNvPr>
          <p:cNvSpPr txBox="1"/>
          <p:nvPr/>
        </p:nvSpPr>
        <p:spPr>
          <a:xfrm>
            <a:off x="17489895" y="4684029"/>
            <a:ext cx="1399742"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Fact:2</a:t>
            </a:r>
          </a:p>
        </p:txBody>
      </p:sp>
      <p:sp>
        <p:nvSpPr>
          <p:cNvPr id="102" name="Subtitle 2">
            <a:extLst>
              <a:ext uri="{FF2B5EF4-FFF2-40B4-BE49-F238E27FC236}">
                <a16:creationId xmlns:a16="http://schemas.microsoft.com/office/drawing/2014/main" id="{7E3994B1-1D7C-B742-B117-46B40AB3F816}"/>
              </a:ext>
            </a:extLst>
          </p:cNvPr>
          <p:cNvSpPr txBox="1">
            <a:spLocks/>
          </p:cNvSpPr>
          <p:nvPr/>
        </p:nvSpPr>
        <p:spPr>
          <a:xfrm>
            <a:off x="17987534" y="6138268"/>
            <a:ext cx="4434886" cy="59417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257117" lvl="1" indent="-342900">
              <a:buFont typeface="Arial" panose="020B0604020202020204" pitchFamily="34" charset="0"/>
              <a:buChar char="•"/>
            </a:pPr>
            <a:r>
              <a:rPr lang="en-US" sz="2000" dirty="0"/>
              <a:t>For the purpose of  analysis to compare the performance of a particular hospital with national, state, or regional averages or performances of other selected hospitals, then all rates (observed, expected and risk-adjusted) should be examined. </a:t>
            </a:r>
          </a:p>
          <a:p>
            <a:endParaRPr lang="en-US" sz="2000" dirty="0"/>
          </a:p>
          <a:p>
            <a:pPr algn="l">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03" name="TextBox 102">
            <a:extLst>
              <a:ext uri="{FF2B5EF4-FFF2-40B4-BE49-F238E27FC236}">
                <a16:creationId xmlns:a16="http://schemas.microsoft.com/office/drawing/2014/main" id="{2B1CE849-0814-634F-9CD9-BC62403DCEA3}"/>
              </a:ext>
            </a:extLst>
          </p:cNvPr>
          <p:cNvSpPr txBox="1"/>
          <p:nvPr/>
        </p:nvSpPr>
        <p:spPr>
          <a:xfrm>
            <a:off x="4913172" y="4840430"/>
            <a:ext cx="1399743" cy="584775"/>
          </a:xfrm>
          <a:prstGeom prst="rect">
            <a:avLst/>
          </a:prstGeom>
          <a:noFill/>
        </p:spPr>
        <p:txBody>
          <a:bodyPr wrap="none" rtlCol="0" anchor="ctr" anchorCtr="0">
            <a:spAutoFit/>
          </a:bodyPr>
          <a:lstStyle/>
          <a:p>
            <a:pPr algn="r"/>
            <a:r>
              <a:rPr lang="en-US" sz="3200" b="1" dirty="0">
                <a:solidFill>
                  <a:schemeClr val="tx2"/>
                </a:solidFill>
                <a:latin typeface="Open Sans" panose="020B0606030504020204" pitchFamily="34" charset="0"/>
                <a:ea typeface="League Spartan" charset="0"/>
                <a:cs typeface="Open Sans" panose="020B0606030504020204" pitchFamily="34" charset="0"/>
              </a:rPr>
              <a:t>Fact:1</a:t>
            </a:r>
          </a:p>
        </p:txBody>
      </p:sp>
      <p:sp>
        <p:nvSpPr>
          <p:cNvPr id="104" name="Subtitle 2">
            <a:extLst>
              <a:ext uri="{FF2B5EF4-FFF2-40B4-BE49-F238E27FC236}">
                <a16:creationId xmlns:a16="http://schemas.microsoft.com/office/drawing/2014/main" id="{BC7D0E1C-9290-0847-B918-F68E813AE8CB}"/>
              </a:ext>
            </a:extLst>
          </p:cNvPr>
          <p:cNvSpPr txBox="1">
            <a:spLocks/>
          </p:cNvSpPr>
          <p:nvPr/>
        </p:nvSpPr>
        <p:spPr>
          <a:xfrm>
            <a:off x="1053060" y="6011686"/>
            <a:ext cx="4509105" cy="59417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257117" lvl="1" indent="-342900">
              <a:buFont typeface="Arial" panose="020B0604020202020204" pitchFamily="34" charset="0"/>
              <a:buChar char="•"/>
            </a:pPr>
            <a:r>
              <a:rPr lang="en-US" sz="2000" dirty="0"/>
              <a:t>If the user‘s primary interest is to focus on a particular hospital, to identify cases for further follow-up and quality improvement without comparisons made to other hospitals, then he/she ought to simply examine the observed rate.</a:t>
            </a:r>
          </a:p>
          <a:p>
            <a:endParaRPr lang="en-US" sz="2000" dirty="0"/>
          </a:p>
          <a:p>
            <a:pPr algn="r">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05" name="Subtitle 2">
            <a:extLst>
              <a:ext uri="{FF2B5EF4-FFF2-40B4-BE49-F238E27FC236}">
                <a16:creationId xmlns:a16="http://schemas.microsoft.com/office/drawing/2014/main" id="{C3453485-69D9-6C46-B701-31B0407FC4AB}"/>
              </a:ext>
            </a:extLst>
          </p:cNvPr>
          <p:cNvSpPr txBox="1">
            <a:spLocks/>
          </p:cNvSpPr>
          <p:nvPr/>
        </p:nvSpPr>
        <p:spPr>
          <a:xfrm>
            <a:off x="1623806" y="1669276"/>
            <a:ext cx="21130038" cy="2625850"/>
          </a:xfrm>
          <a:prstGeom prst="rect">
            <a:avLst/>
          </a:prstGeom>
        </p:spPr>
        <p:txBody>
          <a:bodyPr vert="horz" wrap="square" lIns="217490" tIns="108745" rIns="217490" bIns="108745"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b="1" dirty="0">
                <a:ea typeface="League Spartan" charset="0"/>
                <a:cs typeface="Open Sans" panose="020B0606030504020204" pitchFamily="34" charset="0"/>
              </a:rPr>
              <a:t>The current comparison is done only using Patient observation data relative to the individual hospitals average  per state.</a:t>
            </a:r>
          </a:p>
          <a:p>
            <a:r>
              <a:rPr lang="en-US" dirty="0"/>
              <a:t>An observed rate is defined as the number of events of interest (numerator) divided by the population at risk (denominator). </a:t>
            </a:r>
          </a:p>
          <a:p>
            <a:r>
              <a:rPr lang="en-US" dirty="0"/>
              <a:t>For hospital-level observed rates, the populations at risk are derived from hospital discharge records. The AHRQ software program calculates observed PSI rates regardless of the number of cases available. </a:t>
            </a:r>
          </a:p>
          <a:p>
            <a:r>
              <a:rPr lang="en-US" dirty="0"/>
              <a:t>The purpose of the analysis determines which rates one should use in evaluating the performance of a hospital. </a:t>
            </a:r>
          </a:p>
        </p:txBody>
      </p:sp>
      <p:sp>
        <p:nvSpPr>
          <p:cNvPr id="106" name="TextBox 105">
            <a:extLst>
              <a:ext uri="{FF2B5EF4-FFF2-40B4-BE49-F238E27FC236}">
                <a16:creationId xmlns:a16="http://schemas.microsoft.com/office/drawing/2014/main" id="{7B65A539-A49B-4341-9816-673CAFA243F1}"/>
              </a:ext>
            </a:extLst>
          </p:cNvPr>
          <p:cNvSpPr txBox="1"/>
          <p:nvPr/>
        </p:nvSpPr>
        <p:spPr>
          <a:xfrm>
            <a:off x="8650842" y="580840"/>
            <a:ext cx="7075976" cy="1107996"/>
          </a:xfrm>
          <a:prstGeom prst="rect">
            <a:avLst/>
          </a:prstGeom>
          <a:noFill/>
        </p:spPr>
        <p:txBody>
          <a:bodyPr wrap="none" rtlCol="0">
            <a:spAutoFit/>
          </a:bodyPr>
          <a:lstStyle/>
          <a:p>
            <a:pPr algn="ctr"/>
            <a:r>
              <a:rPr lang="en-US" sz="6600" b="1" dirty="0">
                <a:solidFill>
                  <a:schemeClr val="tx2"/>
                </a:solidFill>
                <a:latin typeface="Open Sans" panose="020B0606030504020204" pitchFamily="34" charset="0"/>
                <a:cs typeface="Open Sans" panose="020B0606030504020204" pitchFamily="34" charset="0"/>
              </a:rPr>
              <a:t>Analysis Details:</a:t>
            </a:r>
          </a:p>
        </p:txBody>
      </p:sp>
    </p:spTree>
    <p:extLst>
      <p:ext uri="{BB962C8B-B14F-4D97-AF65-F5344CB8AC3E}">
        <p14:creationId xmlns:p14="http://schemas.microsoft.com/office/powerpoint/2010/main" val="2496518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B5F2A7-28C2-2E49-8847-70C48E3AC985}"/>
              </a:ext>
            </a:extLst>
          </p:cNvPr>
          <p:cNvSpPr txBox="1"/>
          <p:nvPr/>
        </p:nvSpPr>
        <p:spPr>
          <a:xfrm>
            <a:off x="1508760" y="580840"/>
            <a:ext cx="20951189" cy="1107996"/>
          </a:xfrm>
          <a:prstGeom prst="rect">
            <a:avLst/>
          </a:prstGeom>
          <a:noFill/>
        </p:spPr>
        <p:txBody>
          <a:bodyPr wrap="square" rtlCol="0">
            <a:spAutoFit/>
          </a:bodyPr>
          <a:lstStyle/>
          <a:p>
            <a:pPr algn="ctr"/>
            <a:r>
              <a:rPr lang="en-US" sz="6600" b="1" dirty="0"/>
              <a:t>Re-Admission Rates </a:t>
            </a:r>
            <a:r>
              <a:rPr lang="en-US" sz="1600" b="1" dirty="0"/>
              <a:t>A Comparison amongst VHA’s Facilities</a:t>
            </a:r>
            <a:endParaRPr lang="en-US" sz="1600" b="1" dirty="0">
              <a:solidFill>
                <a:schemeClr val="tx2"/>
              </a:solidFill>
              <a:latin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A088DA5-FEC8-434E-B23D-2CD3F9D97206}"/>
              </a:ext>
            </a:extLst>
          </p:cNvPr>
          <p:cNvSpPr txBox="1"/>
          <p:nvPr/>
        </p:nvSpPr>
        <p:spPr>
          <a:xfrm>
            <a:off x="7359180" y="1740639"/>
            <a:ext cx="9664249" cy="461665"/>
          </a:xfrm>
          <a:prstGeom prst="rect">
            <a:avLst/>
          </a:prstGeom>
          <a:noFill/>
        </p:spPr>
        <p:txBody>
          <a:bodyPr wrap="none" rtlCol="0">
            <a:spAutoFit/>
          </a:bodyPr>
          <a:lstStyle/>
          <a:p>
            <a:pPr algn="ctr"/>
            <a:r>
              <a:rPr lang="en-US" sz="2400" dirty="0"/>
              <a:t>How often do patients return to hospital post discharge for treatment again. </a:t>
            </a:r>
            <a:endParaRPr lang="en-US" sz="2200" spc="600" dirty="0">
              <a:solidFill>
                <a:schemeClr val="bg1">
                  <a:lumMod val="65000"/>
                </a:schemeClr>
              </a:solidFill>
              <a:latin typeface="Open Sans Light" panose="020B0306030504020204" pitchFamily="34" charset="0"/>
              <a:cs typeface="Open Sans Light" panose="020B0306030504020204" pitchFamily="34" charset="0"/>
            </a:endParaRPr>
          </a:p>
        </p:txBody>
      </p:sp>
      <p:grpSp>
        <p:nvGrpSpPr>
          <p:cNvPr id="4" name="Graphic 3">
            <a:extLst>
              <a:ext uri="{FF2B5EF4-FFF2-40B4-BE49-F238E27FC236}">
                <a16:creationId xmlns:a16="http://schemas.microsoft.com/office/drawing/2014/main" id="{CE026EFC-C026-1545-806E-18CC8EEF8EA5}"/>
              </a:ext>
            </a:extLst>
          </p:cNvPr>
          <p:cNvGrpSpPr>
            <a:grpSpLocks noChangeAspect="1"/>
          </p:cNvGrpSpPr>
          <p:nvPr/>
        </p:nvGrpSpPr>
        <p:grpSpPr>
          <a:xfrm>
            <a:off x="2935033" y="2696198"/>
            <a:ext cx="2286000" cy="6858004"/>
            <a:chOff x="5922168" y="2912268"/>
            <a:chExt cx="342900" cy="1028700"/>
          </a:xfrm>
        </p:grpSpPr>
        <p:sp>
          <p:nvSpPr>
            <p:cNvPr id="5" name="Freeform: Shape 5">
              <a:extLst>
                <a:ext uri="{FF2B5EF4-FFF2-40B4-BE49-F238E27FC236}">
                  <a16:creationId xmlns:a16="http://schemas.microsoft.com/office/drawing/2014/main" id="{9D17CA45-8829-0342-8396-04078CE69FB3}"/>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tx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8">
              <a:extLst>
                <a:ext uri="{FF2B5EF4-FFF2-40B4-BE49-F238E27FC236}">
                  <a16:creationId xmlns:a16="http://schemas.microsoft.com/office/drawing/2014/main" id="{772B0E4F-D79E-894E-84B4-A5FD946D44D1}"/>
                </a:ext>
              </a:extLst>
            </p:cNvPr>
            <p:cNvSpPr/>
            <p:nvPr/>
          </p:nvSpPr>
          <p:spPr>
            <a:xfrm>
              <a:off x="5988768"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6">
              <a:extLst>
                <a:ext uri="{FF2B5EF4-FFF2-40B4-BE49-F238E27FC236}">
                  <a16:creationId xmlns:a16="http://schemas.microsoft.com/office/drawing/2014/main" id="{2E259EB5-F060-9943-AF70-8AC2172FA1D6}"/>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7">
              <a:extLst>
                <a:ext uri="{FF2B5EF4-FFF2-40B4-BE49-F238E27FC236}">
                  <a16:creationId xmlns:a16="http://schemas.microsoft.com/office/drawing/2014/main" id="{AB5DF418-BC3C-1444-9D1F-5BCDA1D8F520}"/>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9" name="Graphic 3">
            <a:extLst>
              <a:ext uri="{FF2B5EF4-FFF2-40B4-BE49-F238E27FC236}">
                <a16:creationId xmlns:a16="http://schemas.microsoft.com/office/drawing/2014/main" id="{D539074C-7096-4847-A7A1-1CFA089309DB}"/>
              </a:ext>
            </a:extLst>
          </p:cNvPr>
          <p:cNvGrpSpPr>
            <a:grpSpLocks noChangeAspect="1"/>
          </p:cNvGrpSpPr>
          <p:nvPr/>
        </p:nvGrpSpPr>
        <p:grpSpPr>
          <a:xfrm>
            <a:off x="8354726" y="2696198"/>
            <a:ext cx="2286000" cy="6858004"/>
            <a:chOff x="5922168" y="2912268"/>
            <a:chExt cx="342900" cy="1028700"/>
          </a:xfrm>
        </p:grpSpPr>
        <p:sp>
          <p:nvSpPr>
            <p:cNvPr id="10" name="Freeform: Shape 10">
              <a:extLst>
                <a:ext uri="{FF2B5EF4-FFF2-40B4-BE49-F238E27FC236}">
                  <a16:creationId xmlns:a16="http://schemas.microsoft.com/office/drawing/2014/main" id="{429E71D7-C37B-4347-BF8F-94DDDCCB3BF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1">
              <a:extLst>
                <a:ext uri="{FF2B5EF4-FFF2-40B4-BE49-F238E27FC236}">
                  <a16:creationId xmlns:a16="http://schemas.microsoft.com/office/drawing/2014/main" id="{3563E788-90E3-EB4A-BD35-2FF34443B9E2}"/>
                </a:ext>
              </a:extLst>
            </p:cNvPr>
            <p:cNvSpPr/>
            <p:nvPr/>
          </p:nvSpPr>
          <p:spPr>
            <a:xfrm>
              <a:off x="5988768" y="3498744"/>
              <a:ext cx="209550" cy="308874"/>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2">
              <a:extLst>
                <a:ext uri="{FF2B5EF4-FFF2-40B4-BE49-F238E27FC236}">
                  <a16:creationId xmlns:a16="http://schemas.microsoft.com/office/drawing/2014/main" id="{21063480-93FD-DF4C-BFEC-C9FB82C742F2}"/>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3">
              <a:extLst>
                <a:ext uri="{FF2B5EF4-FFF2-40B4-BE49-F238E27FC236}">
                  <a16:creationId xmlns:a16="http://schemas.microsoft.com/office/drawing/2014/main" id="{FE0C409F-4BE0-2C4C-9768-C89DEA6217AD}"/>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4" name="Graphic 3">
            <a:extLst>
              <a:ext uri="{FF2B5EF4-FFF2-40B4-BE49-F238E27FC236}">
                <a16:creationId xmlns:a16="http://schemas.microsoft.com/office/drawing/2014/main" id="{B07F2F36-45EA-5F4F-B2D8-255584359AEC}"/>
              </a:ext>
            </a:extLst>
          </p:cNvPr>
          <p:cNvGrpSpPr>
            <a:grpSpLocks noChangeAspect="1"/>
          </p:cNvGrpSpPr>
          <p:nvPr/>
        </p:nvGrpSpPr>
        <p:grpSpPr>
          <a:xfrm>
            <a:off x="13760466" y="2696198"/>
            <a:ext cx="2286000" cy="6858004"/>
            <a:chOff x="5922168" y="2912268"/>
            <a:chExt cx="342900" cy="1028700"/>
          </a:xfrm>
        </p:grpSpPr>
        <p:sp>
          <p:nvSpPr>
            <p:cNvPr id="15" name="Freeform: Shape 15">
              <a:extLst>
                <a:ext uri="{FF2B5EF4-FFF2-40B4-BE49-F238E27FC236}">
                  <a16:creationId xmlns:a16="http://schemas.microsoft.com/office/drawing/2014/main" id="{2CDB2C15-56F7-F54C-AB68-01FC19F9A84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16">
              <a:extLst>
                <a:ext uri="{FF2B5EF4-FFF2-40B4-BE49-F238E27FC236}">
                  <a16:creationId xmlns:a16="http://schemas.microsoft.com/office/drawing/2014/main" id="{BD2AA9E8-35D6-AF49-9EB8-A25C13656A3A}"/>
                </a:ext>
              </a:extLst>
            </p:cNvPr>
            <p:cNvSpPr/>
            <p:nvPr/>
          </p:nvSpPr>
          <p:spPr>
            <a:xfrm>
              <a:off x="5988768" y="3627207"/>
              <a:ext cx="209550" cy="180412"/>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17">
              <a:extLst>
                <a:ext uri="{FF2B5EF4-FFF2-40B4-BE49-F238E27FC236}">
                  <a16:creationId xmlns:a16="http://schemas.microsoft.com/office/drawing/2014/main" id="{2AF300D0-4638-8B4F-88F2-BE5F02F56907}"/>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18">
              <a:extLst>
                <a:ext uri="{FF2B5EF4-FFF2-40B4-BE49-F238E27FC236}">
                  <a16:creationId xmlns:a16="http://schemas.microsoft.com/office/drawing/2014/main" id="{2BCDAAAA-8947-1247-B375-E4908F50243B}"/>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9" name="Graphic 3">
            <a:extLst>
              <a:ext uri="{FF2B5EF4-FFF2-40B4-BE49-F238E27FC236}">
                <a16:creationId xmlns:a16="http://schemas.microsoft.com/office/drawing/2014/main" id="{204A059B-9435-BF4C-AF21-91D80E5C73EF}"/>
              </a:ext>
            </a:extLst>
          </p:cNvPr>
          <p:cNvGrpSpPr>
            <a:grpSpLocks noChangeAspect="1"/>
          </p:cNvGrpSpPr>
          <p:nvPr/>
        </p:nvGrpSpPr>
        <p:grpSpPr>
          <a:xfrm>
            <a:off x="19166690" y="2696198"/>
            <a:ext cx="2286000" cy="6858004"/>
            <a:chOff x="5922168" y="2912268"/>
            <a:chExt cx="342900" cy="1028700"/>
          </a:xfrm>
        </p:grpSpPr>
        <p:sp>
          <p:nvSpPr>
            <p:cNvPr id="20" name="Freeform: Shape 20">
              <a:extLst>
                <a:ext uri="{FF2B5EF4-FFF2-40B4-BE49-F238E27FC236}">
                  <a16:creationId xmlns:a16="http://schemas.microsoft.com/office/drawing/2014/main" id="{22FA7597-F623-BE47-80ED-001B3AD11F87}"/>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1">
              <a:extLst>
                <a:ext uri="{FF2B5EF4-FFF2-40B4-BE49-F238E27FC236}">
                  <a16:creationId xmlns:a16="http://schemas.microsoft.com/office/drawing/2014/main" id="{3A8FEA81-8E54-0F45-96DA-39D10F4521A7}"/>
                </a:ext>
              </a:extLst>
            </p:cNvPr>
            <p:cNvSpPr/>
            <p:nvPr/>
          </p:nvSpPr>
          <p:spPr>
            <a:xfrm>
              <a:off x="5988768" y="3389830"/>
              <a:ext cx="209550" cy="417788"/>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4"/>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2">
              <a:extLst>
                <a:ext uri="{FF2B5EF4-FFF2-40B4-BE49-F238E27FC236}">
                  <a16:creationId xmlns:a16="http://schemas.microsoft.com/office/drawing/2014/main" id="{1B32EBCC-7C1E-2446-9CDB-47935F97ADE1}"/>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3">
              <a:extLst>
                <a:ext uri="{FF2B5EF4-FFF2-40B4-BE49-F238E27FC236}">
                  <a16:creationId xmlns:a16="http://schemas.microsoft.com/office/drawing/2014/main" id="{34C0B01E-29B2-DB45-91BF-0290D53F087C}"/>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sp>
        <p:nvSpPr>
          <p:cNvPr id="24" name="TextBox 23">
            <a:extLst>
              <a:ext uri="{FF2B5EF4-FFF2-40B4-BE49-F238E27FC236}">
                <a16:creationId xmlns:a16="http://schemas.microsoft.com/office/drawing/2014/main" id="{15D457D3-86AE-B249-B453-3ECA267FA359}"/>
              </a:ext>
            </a:extLst>
          </p:cNvPr>
          <p:cNvSpPr txBox="1"/>
          <p:nvPr/>
        </p:nvSpPr>
        <p:spPr>
          <a:xfrm>
            <a:off x="2402055" y="10250702"/>
            <a:ext cx="3348802"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Safety Measure</a:t>
            </a:r>
          </a:p>
        </p:txBody>
      </p:sp>
      <p:sp>
        <p:nvSpPr>
          <p:cNvPr id="25" name="Subtitle 2">
            <a:extLst>
              <a:ext uri="{FF2B5EF4-FFF2-40B4-BE49-F238E27FC236}">
                <a16:creationId xmlns:a16="http://schemas.microsoft.com/office/drawing/2014/main" id="{C7EDE83F-9AAA-FF41-B652-793E5E3C55B6}"/>
              </a:ext>
            </a:extLst>
          </p:cNvPr>
          <p:cNvSpPr txBox="1">
            <a:spLocks/>
          </p:cNvSpPr>
          <p:nvPr/>
        </p:nvSpPr>
        <p:spPr>
          <a:xfrm>
            <a:off x="1658312" y="10870888"/>
            <a:ext cx="4836260"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Based on the treatment Facility, we measure the Quality of care.</a:t>
            </a:r>
          </a:p>
        </p:txBody>
      </p:sp>
      <p:sp>
        <p:nvSpPr>
          <p:cNvPr id="26" name="TextBox 25">
            <a:extLst>
              <a:ext uri="{FF2B5EF4-FFF2-40B4-BE49-F238E27FC236}">
                <a16:creationId xmlns:a16="http://schemas.microsoft.com/office/drawing/2014/main" id="{EE3F308B-7D23-F748-9481-A6AB962DB158}"/>
              </a:ext>
            </a:extLst>
          </p:cNvPr>
          <p:cNvSpPr txBox="1"/>
          <p:nvPr/>
        </p:nvSpPr>
        <p:spPr>
          <a:xfrm>
            <a:off x="18988802" y="10250702"/>
            <a:ext cx="263065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Governance</a:t>
            </a:r>
          </a:p>
        </p:txBody>
      </p:sp>
      <p:sp>
        <p:nvSpPr>
          <p:cNvPr id="27" name="Subtitle 2">
            <a:extLst>
              <a:ext uri="{FF2B5EF4-FFF2-40B4-BE49-F238E27FC236}">
                <a16:creationId xmlns:a16="http://schemas.microsoft.com/office/drawing/2014/main" id="{E526B8FA-7A93-9547-A48E-E6BA3127486C}"/>
              </a:ext>
            </a:extLst>
          </p:cNvPr>
          <p:cNvSpPr txBox="1">
            <a:spLocks/>
          </p:cNvSpPr>
          <p:nvPr/>
        </p:nvSpPr>
        <p:spPr>
          <a:xfrm>
            <a:off x="17885995" y="10870888"/>
            <a:ext cx="4836260" cy="153337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dirty="0"/>
              <a:t>According to the AHRQ, these metrics are used to care quality. </a:t>
            </a:r>
          </a:p>
        </p:txBody>
      </p:sp>
      <p:sp>
        <p:nvSpPr>
          <p:cNvPr id="28" name="TextBox 27">
            <a:extLst>
              <a:ext uri="{FF2B5EF4-FFF2-40B4-BE49-F238E27FC236}">
                <a16:creationId xmlns:a16="http://schemas.microsoft.com/office/drawing/2014/main" id="{A551C35D-3F28-414D-86BA-03A3C7F209DE}"/>
              </a:ext>
            </a:extLst>
          </p:cNvPr>
          <p:cNvSpPr txBox="1"/>
          <p:nvPr/>
        </p:nvSpPr>
        <p:spPr>
          <a:xfrm>
            <a:off x="8721316" y="10250702"/>
            <a:ext cx="1545616"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Matrix</a:t>
            </a:r>
          </a:p>
        </p:txBody>
      </p:sp>
      <p:sp>
        <p:nvSpPr>
          <p:cNvPr id="29" name="Subtitle 2">
            <a:extLst>
              <a:ext uri="{FF2B5EF4-FFF2-40B4-BE49-F238E27FC236}">
                <a16:creationId xmlns:a16="http://schemas.microsoft.com/office/drawing/2014/main" id="{BA67354D-8331-9D4E-A8CB-AA12A8643B74}"/>
              </a:ext>
            </a:extLst>
          </p:cNvPr>
          <p:cNvSpPr txBox="1">
            <a:spLocks/>
          </p:cNvSpPr>
          <p:nvPr/>
        </p:nvSpPr>
        <p:spPr>
          <a:xfrm>
            <a:off x="7075986" y="10870888"/>
            <a:ext cx="4836260"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What are your chances to readmit post </a:t>
            </a:r>
            <a:r>
              <a:rPr lang="en-US" dirty="0" err="1">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dicharge</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0" name="TextBox 29">
            <a:extLst>
              <a:ext uri="{FF2B5EF4-FFF2-40B4-BE49-F238E27FC236}">
                <a16:creationId xmlns:a16="http://schemas.microsoft.com/office/drawing/2014/main" id="{B7233B93-BC53-644B-BF04-F6ACD04C3FA0}"/>
              </a:ext>
            </a:extLst>
          </p:cNvPr>
          <p:cNvSpPr txBox="1"/>
          <p:nvPr/>
        </p:nvSpPr>
        <p:spPr>
          <a:xfrm>
            <a:off x="13757936" y="10250702"/>
            <a:ext cx="228780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Data Used</a:t>
            </a:r>
          </a:p>
        </p:txBody>
      </p:sp>
      <p:sp>
        <p:nvSpPr>
          <p:cNvPr id="31" name="Subtitle 2">
            <a:extLst>
              <a:ext uri="{FF2B5EF4-FFF2-40B4-BE49-F238E27FC236}">
                <a16:creationId xmlns:a16="http://schemas.microsoft.com/office/drawing/2014/main" id="{4D0E6ECF-6011-E341-8108-9B0368BBDDE6}"/>
              </a:ext>
            </a:extLst>
          </p:cNvPr>
          <p:cNvSpPr txBox="1">
            <a:spLocks/>
          </p:cNvSpPr>
          <p:nvPr/>
        </p:nvSpPr>
        <p:spPr>
          <a:xfrm>
            <a:off x="12483702" y="10870888"/>
            <a:ext cx="4836260" cy="205607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Dataset of readmission for the range of October 2012 to September 2015. </a:t>
            </a:r>
          </a:p>
          <a:p>
            <a:pPr marL="342900" indent="-342900" algn="just">
              <a:lnSpc>
                <a:spcPts val="3500"/>
              </a:lnSpc>
              <a:buFont typeface="Arial" panose="020B0604020202020204" pitchFamily="34" charset="0"/>
              <a:buChar char="•"/>
            </a:pPr>
            <a:endParaRPr lang="en-US" dirty="0"/>
          </a:p>
        </p:txBody>
      </p:sp>
    </p:spTree>
    <p:extLst>
      <p:ext uri="{BB962C8B-B14F-4D97-AF65-F5344CB8AC3E}">
        <p14:creationId xmlns:p14="http://schemas.microsoft.com/office/powerpoint/2010/main" val="1670915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1569660"/>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Readmission rate ranked by Hospitals in Georgia and Virginia</a:t>
            </a:r>
          </a:p>
        </p:txBody>
      </p:sp>
      <p:sp>
        <p:nvSpPr>
          <p:cNvPr id="15" name="TextBox 14">
            <a:extLst>
              <a:ext uri="{FF2B5EF4-FFF2-40B4-BE49-F238E27FC236}">
                <a16:creationId xmlns:a16="http://schemas.microsoft.com/office/drawing/2014/main" id="{D2BD7A1A-3B9F-5C40-A540-778E4FA8CFC2}"/>
              </a:ext>
            </a:extLst>
          </p:cNvPr>
          <p:cNvSpPr txBox="1"/>
          <p:nvPr/>
        </p:nvSpPr>
        <p:spPr>
          <a:xfrm>
            <a:off x="16606345" y="2890391"/>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6423129" y="3543106"/>
            <a:ext cx="7273039" cy="243105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Use VA Hospital Readmission Rate data to display info and charts to help U.S Veterans make a more informed decision on which VA hospital he/she would prefer to be treated for their condition and avoid readmission</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TextBox 20">
            <a:extLst>
              <a:ext uri="{FF2B5EF4-FFF2-40B4-BE49-F238E27FC236}">
                <a16:creationId xmlns:a16="http://schemas.microsoft.com/office/drawing/2014/main" id="{AE5F1F3F-71C1-5949-B949-65C8FADC3F20}"/>
              </a:ext>
            </a:extLst>
          </p:cNvPr>
          <p:cNvSpPr txBox="1"/>
          <p:nvPr/>
        </p:nvSpPr>
        <p:spPr>
          <a:xfrm>
            <a:off x="16606345" y="6508893"/>
            <a:ext cx="2428870"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Conclusion</a:t>
            </a:r>
          </a:p>
        </p:txBody>
      </p:sp>
      <p:sp>
        <p:nvSpPr>
          <p:cNvPr id="22" name="Subtitle 2">
            <a:extLst>
              <a:ext uri="{FF2B5EF4-FFF2-40B4-BE49-F238E27FC236}">
                <a16:creationId xmlns:a16="http://schemas.microsoft.com/office/drawing/2014/main" id="{E911BBCE-FC05-A347-8EDB-39A8E6224CE4}"/>
              </a:ext>
            </a:extLst>
          </p:cNvPr>
          <p:cNvSpPr txBox="1">
            <a:spLocks/>
          </p:cNvSpPr>
          <p:nvPr/>
        </p:nvSpPr>
        <p:spPr>
          <a:xfrm>
            <a:off x="16423128" y="7450774"/>
            <a:ext cx="7273039" cy="153337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Comparing and analyzing the readmission rates, Georgia have double the chances of readmission as compared to care provided in Virginia.</a:t>
            </a:r>
          </a:p>
        </p:txBody>
      </p:sp>
      <p:sp>
        <p:nvSpPr>
          <p:cNvPr id="28" name="AutoShape 2">
            <a:extLst>
              <a:ext uri="{FF2B5EF4-FFF2-40B4-BE49-F238E27FC236}">
                <a16:creationId xmlns:a16="http://schemas.microsoft.com/office/drawing/2014/main" id="{B9CC63FF-F1B0-437D-BA3D-F40B3012EAAB}"/>
              </a:ext>
            </a:extLst>
          </p:cNvPr>
          <p:cNvSpPr>
            <a:spLocks noChangeAspect="1" noChangeArrowheads="1"/>
          </p:cNvSpPr>
          <p:nvPr/>
        </p:nvSpPr>
        <p:spPr bwMode="auto">
          <a:xfrm>
            <a:off x="12036424" y="6705599"/>
            <a:ext cx="8023225" cy="80232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27" name="Picture 26" descr="Chart, bar chart&#10;&#10;Description automatically generated">
            <a:extLst>
              <a:ext uri="{FF2B5EF4-FFF2-40B4-BE49-F238E27FC236}">
                <a16:creationId xmlns:a16="http://schemas.microsoft.com/office/drawing/2014/main" id="{2E675AB6-9A5F-5548-88D8-FBECBC29F3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482" y="3475166"/>
            <a:ext cx="5912011" cy="5169918"/>
          </a:xfrm>
          <a:prstGeom prst="rect">
            <a:avLst/>
          </a:prstGeom>
        </p:spPr>
      </p:pic>
      <p:pic>
        <p:nvPicPr>
          <p:cNvPr id="30" name="Picture 29" descr="Chart, bar chart&#10;&#10;Description automatically generated">
            <a:extLst>
              <a:ext uri="{FF2B5EF4-FFF2-40B4-BE49-F238E27FC236}">
                <a16:creationId xmlns:a16="http://schemas.microsoft.com/office/drawing/2014/main" id="{3B2056B7-74D2-7546-89AA-A027172D65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29503" y="3379484"/>
            <a:ext cx="5659430" cy="4926736"/>
          </a:xfrm>
          <a:prstGeom prst="rect">
            <a:avLst/>
          </a:prstGeom>
        </p:spPr>
      </p:pic>
    </p:spTree>
    <p:extLst>
      <p:ext uri="{BB962C8B-B14F-4D97-AF65-F5344CB8AC3E}">
        <p14:creationId xmlns:p14="http://schemas.microsoft.com/office/powerpoint/2010/main" val="1904728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B5F2A7-28C2-2E49-8847-70C48E3AC985}"/>
              </a:ext>
            </a:extLst>
          </p:cNvPr>
          <p:cNvSpPr txBox="1"/>
          <p:nvPr/>
        </p:nvSpPr>
        <p:spPr>
          <a:xfrm>
            <a:off x="1508760" y="580840"/>
            <a:ext cx="20951189" cy="1107996"/>
          </a:xfrm>
          <a:prstGeom prst="rect">
            <a:avLst/>
          </a:prstGeom>
          <a:noFill/>
        </p:spPr>
        <p:txBody>
          <a:bodyPr wrap="square" rtlCol="0">
            <a:spAutoFit/>
          </a:bodyPr>
          <a:lstStyle/>
          <a:p>
            <a:pPr algn="ctr"/>
            <a:r>
              <a:rPr lang="en-US" sz="6600" b="1" dirty="0"/>
              <a:t>Death Rates </a:t>
            </a:r>
            <a:r>
              <a:rPr lang="en-US" sz="1600" b="1" dirty="0"/>
              <a:t>A Comparison amongst VHA’s Facilities</a:t>
            </a:r>
            <a:endParaRPr lang="en-US" sz="1600" b="1" dirty="0">
              <a:solidFill>
                <a:schemeClr val="tx2"/>
              </a:solidFill>
              <a:latin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A088DA5-FEC8-434E-B23D-2CD3F9D97206}"/>
              </a:ext>
            </a:extLst>
          </p:cNvPr>
          <p:cNvSpPr txBox="1"/>
          <p:nvPr/>
        </p:nvSpPr>
        <p:spPr>
          <a:xfrm>
            <a:off x="8151783" y="1740639"/>
            <a:ext cx="8079071" cy="461665"/>
          </a:xfrm>
          <a:prstGeom prst="rect">
            <a:avLst/>
          </a:prstGeom>
          <a:noFill/>
        </p:spPr>
        <p:txBody>
          <a:bodyPr wrap="none" rtlCol="0">
            <a:spAutoFit/>
          </a:bodyPr>
          <a:lstStyle/>
          <a:p>
            <a:pPr algn="ctr"/>
            <a:r>
              <a:rPr lang="en-US" sz="2400" dirty="0">
                <a:solidFill>
                  <a:srgbClr val="08273C"/>
                </a:solidFill>
              </a:rPr>
              <a:t>How often do patients pass while receiving care at the hospital.</a:t>
            </a:r>
            <a:endParaRPr lang="en-US" sz="2200" spc="600" dirty="0">
              <a:solidFill>
                <a:schemeClr val="bg1">
                  <a:lumMod val="65000"/>
                </a:schemeClr>
              </a:solidFill>
              <a:latin typeface="Open Sans Light" panose="020B0306030504020204" pitchFamily="34" charset="0"/>
              <a:cs typeface="Open Sans Light" panose="020B0306030504020204" pitchFamily="34" charset="0"/>
            </a:endParaRPr>
          </a:p>
        </p:txBody>
      </p:sp>
      <p:grpSp>
        <p:nvGrpSpPr>
          <p:cNvPr id="4" name="Graphic 3">
            <a:extLst>
              <a:ext uri="{FF2B5EF4-FFF2-40B4-BE49-F238E27FC236}">
                <a16:creationId xmlns:a16="http://schemas.microsoft.com/office/drawing/2014/main" id="{CE026EFC-C026-1545-806E-18CC8EEF8EA5}"/>
              </a:ext>
            </a:extLst>
          </p:cNvPr>
          <p:cNvGrpSpPr>
            <a:grpSpLocks noChangeAspect="1"/>
          </p:cNvGrpSpPr>
          <p:nvPr/>
        </p:nvGrpSpPr>
        <p:grpSpPr>
          <a:xfrm>
            <a:off x="2935033" y="2696198"/>
            <a:ext cx="2286000" cy="6858004"/>
            <a:chOff x="5922168" y="2912268"/>
            <a:chExt cx="342900" cy="1028700"/>
          </a:xfrm>
        </p:grpSpPr>
        <p:sp>
          <p:nvSpPr>
            <p:cNvPr id="5" name="Freeform: Shape 5">
              <a:extLst>
                <a:ext uri="{FF2B5EF4-FFF2-40B4-BE49-F238E27FC236}">
                  <a16:creationId xmlns:a16="http://schemas.microsoft.com/office/drawing/2014/main" id="{9D17CA45-8829-0342-8396-04078CE69FB3}"/>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tx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8">
              <a:extLst>
                <a:ext uri="{FF2B5EF4-FFF2-40B4-BE49-F238E27FC236}">
                  <a16:creationId xmlns:a16="http://schemas.microsoft.com/office/drawing/2014/main" id="{772B0E4F-D79E-894E-84B4-A5FD946D44D1}"/>
                </a:ext>
              </a:extLst>
            </p:cNvPr>
            <p:cNvSpPr/>
            <p:nvPr/>
          </p:nvSpPr>
          <p:spPr>
            <a:xfrm>
              <a:off x="5988768"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6">
              <a:extLst>
                <a:ext uri="{FF2B5EF4-FFF2-40B4-BE49-F238E27FC236}">
                  <a16:creationId xmlns:a16="http://schemas.microsoft.com/office/drawing/2014/main" id="{2E259EB5-F060-9943-AF70-8AC2172FA1D6}"/>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7">
              <a:extLst>
                <a:ext uri="{FF2B5EF4-FFF2-40B4-BE49-F238E27FC236}">
                  <a16:creationId xmlns:a16="http://schemas.microsoft.com/office/drawing/2014/main" id="{AB5DF418-BC3C-1444-9D1F-5BCDA1D8F520}"/>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9" name="Graphic 3">
            <a:extLst>
              <a:ext uri="{FF2B5EF4-FFF2-40B4-BE49-F238E27FC236}">
                <a16:creationId xmlns:a16="http://schemas.microsoft.com/office/drawing/2014/main" id="{D539074C-7096-4847-A7A1-1CFA089309DB}"/>
              </a:ext>
            </a:extLst>
          </p:cNvPr>
          <p:cNvGrpSpPr>
            <a:grpSpLocks noChangeAspect="1"/>
          </p:cNvGrpSpPr>
          <p:nvPr/>
        </p:nvGrpSpPr>
        <p:grpSpPr>
          <a:xfrm>
            <a:off x="8354726" y="2696198"/>
            <a:ext cx="2286000" cy="6858004"/>
            <a:chOff x="5922168" y="2912268"/>
            <a:chExt cx="342900" cy="1028700"/>
          </a:xfrm>
        </p:grpSpPr>
        <p:sp>
          <p:nvSpPr>
            <p:cNvPr id="10" name="Freeform: Shape 10">
              <a:extLst>
                <a:ext uri="{FF2B5EF4-FFF2-40B4-BE49-F238E27FC236}">
                  <a16:creationId xmlns:a16="http://schemas.microsoft.com/office/drawing/2014/main" id="{429E71D7-C37B-4347-BF8F-94DDDCCB3BF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1">
              <a:extLst>
                <a:ext uri="{FF2B5EF4-FFF2-40B4-BE49-F238E27FC236}">
                  <a16:creationId xmlns:a16="http://schemas.microsoft.com/office/drawing/2014/main" id="{3563E788-90E3-EB4A-BD35-2FF34443B9E2}"/>
                </a:ext>
              </a:extLst>
            </p:cNvPr>
            <p:cNvSpPr/>
            <p:nvPr/>
          </p:nvSpPr>
          <p:spPr>
            <a:xfrm>
              <a:off x="5988768" y="3498744"/>
              <a:ext cx="209550" cy="308874"/>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2">
              <a:extLst>
                <a:ext uri="{FF2B5EF4-FFF2-40B4-BE49-F238E27FC236}">
                  <a16:creationId xmlns:a16="http://schemas.microsoft.com/office/drawing/2014/main" id="{21063480-93FD-DF4C-BFEC-C9FB82C742F2}"/>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3">
              <a:extLst>
                <a:ext uri="{FF2B5EF4-FFF2-40B4-BE49-F238E27FC236}">
                  <a16:creationId xmlns:a16="http://schemas.microsoft.com/office/drawing/2014/main" id="{FE0C409F-4BE0-2C4C-9768-C89DEA6217AD}"/>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4" name="Graphic 3">
            <a:extLst>
              <a:ext uri="{FF2B5EF4-FFF2-40B4-BE49-F238E27FC236}">
                <a16:creationId xmlns:a16="http://schemas.microsoft.com/office/drawing/2014/main" id="{B07F2F36-45EA-5F4F-B2D8-255584359AEC}"/>
              </a:ext>
            </a:extLst>
          </p:cNvPr>
          <p:cNvGrpSpPr>
            <a:grpSpLocks noChangeAspect="1"/>
          </p:cNvGrpSpPr>
          <p:nvPr/>
        </p:nvGrpSpPr>
        <p:grpSpPr>
          <a:xfrm>
            <a:off x="13760466" y="2696198"/>
            <a:ext cx="2286000" cy="6858004"/>
            <a:chOff x="5922168" y="2912268"/>
            <a:chExt cx="342900" cy="1028700"/>
          </a:xfrm>
        </p:grpSpPr>
        <p:sp>
          <p:nvSpPr>
            <p:cNvPr id="15" name="Freeform: Shape 15">
              <a:extLst>
                <a:ext uri="{FF2B5EF4-FFF2-40B4-BE49-F238E27FC236}">
                  <a16:creationId xmlns:a16="http://schemas.microsoft.com/office/drawing/2014/main" id="{2CDB2C15-56F7-F54C-AB68-01FC19F9A84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16">
              <a:extLst>
                <a:ext uri="{FF2B5EF4-FFF2-40B4-BE49-F238E27FC236}">
                  <a16:creationId xmlns:a16="http://schemas.microsoft.com/office/drawing/2014/main" id="{BD2AA9E8-35D6-AF49-9EB8-A25C13656A3A}"/>
                </a:ext>
              </a:extLst>
            </p:cNvPr>
            <p:cNvSpPr/>
            <p:nvPr/>
          </p:nvSpPr>
          <p:spPr>
            <a:xfrm>
              <a:off x="5988768" y="3627207"/>
              <a:ext cx="209550" cy="180412"/>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17">
              <a:extLst>
                <a:ext uri="{FF2B5EF4-FFF2-40B4-BE49-F238E27FC236}">
                  <a16:creationId xmlns:a16="http://schemas.microsoft.com/office/drawing/2014/main" id="{2AF300D0-4638-8B4F-88F2-BE5F02F56907}"/>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18">
              <a:extLst>
                <a:ext uri="{FF2B5EF4-FFF2-40B4-BE49-F238E27FC236}">
                  <a16:creationId xmlns:a16="http://schemas.microsoft.com/office/drawing/2014/main" id="{2BCDAAAA-8947-1247-B375-E4908F50243B}"/>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9" name="Graphic 3">
            <a:extLst>
              <a:ext uri="{FF2B5EF4-FFF2-40B4-BE49-F238E27FC236}">
                <a16:creationId xmlns:a16="http://schemas.microsoft.com/office/drawing/2014/main" id="{204A059B-9435-BF4C-AF21-91D80E5C73EF}"/>
              </a:ext>
            </a:extLst>
          </p:cNvPr>
          <p:cNvGrpSpPr>
            <a:grpSpLocks noChangeAspect="1"/>
          </p:cNvGrpSpPr>
          <p:nvPr/>
        </p:nvGrpSpPr>
        <p:grpSpPr>
          <a:xfrm>
            <a:off x="19166690" y="2696198"/>
            <a:ext cx="2286000" cy="6858004"/>
            <a:chOff x="5922168" y="2912268"/>
            <a:chExt cx="342900" cy="1028700"/>
          </a:xfrm>
        </p:grpSpPr>
        <p:sp>
          <p:nvSpPr>
            <p:cNvPr id="20" name="Freeform: Shape 20">
              <a:extLst>
                <a:ext uri="{FF2B5EF4-FFF2-40B4-BE49-F238E27FC236}">
                  <a16:creationId xmlns:a16="http://schemas.microsoft.com/office/drawing/2014/main" id="{22FA7597-F623-BE47-80ED-001B3AD11F87}"/>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1">
              <a:extLst>
                <a:ext uri="{FF2B5EF4-FFF2-40B4-BE49-F238E27FC236}">
                  <a16:creationId xmlns:a16="http://schemas.microsoft.com/office/drawing/2014/main" id="{3A8FEA81-8E54-0F45-96DA-39D10F4521A7}"/>
                </a:ext>
              </a:extLst>
            </p:cNvPr>
            <p:cNvSpPr/>
            <p:nvPr/>
          </p:nvSpPr>
          <p:spPr>
            <a:xfrm>
              <a:off x="5988768" y="3389830"/>
              <a:ext cx="209550" cy="417788"/>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4"/>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2">
              <a:extLst>
                <a:ext uri="{FF2B5EF4-FFF2-40B4-BE49-F238E27FC236}">
                  <a16:creationId xmlns:a16="http://schemas.microsoft.com/office/drawing/2014/main" id="{1B32EBCC-7C1E-2446-9CDB-47935F97ADE1}"/>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3">
              <a:extLst>
                <a:ext uri="{FF2B5EF4-FFF2-40B4-BE49-F238E27FC236}">
                  <a16:creationId xmlns:a16="http://schemas.microsoft.com/office/drawing/2014/main" id="{34C0B01E-29B2-DB45-91BF-0290D53F087C}"/>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sp>
        <p:nvSpPr>
          <p:cNvPr id="24" name="TextBox 23">
            <a:extLst>
              <a:ext uri="{FF2B5EF4-FFF2-40B4-BE49-F238E27FC236}">
                <a16:creationId xmlns:a16="http://schemas.microsoft.com/office/drawing/2014/main" id="{15D457D3-86AE-B249-B453-3ECA267FA359}"/>
              </a:ext>
            </a:extLst>
          </p:cNvPr>
          <p:cNvSpPr txBox="1"/>
          <p:nvPr/>
        </p:nvSpPr>
        <p:spPr>
          <a:xfrm>
            <a:off x="2402055" y="10250702"/>
            <a:ext cx="3348802"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Safety Measure</a:t>
            </a:r>
          </a:p>
        </p:txBody>
      </p:sp>
      <p:sp>
        <p:nvSpPr>
          <p:cNvPr id="25" name="Subtitle 2">
            <a:extLst>
              <a:ext uri="{FF2B5EF4-FFF2-40B4-BE49-F238E27FC236}">
                <a16:creationId xmlns:a16="http://schemas.microsoft.com/office/drawing/2014/main" id="{C7EDE83F-9AAA-FF41-B652-793E5E3C55B6}"/>
              </a:ext>
            </a:extLst>
          </p:cNvPr>
          <p:cNvSpPr txBox="1">
            <a:spLocks/>
          </p:cNvSpPr>
          <p:nvPr/>
        </p:nvSpPr>
        <p:spPr>
          <a:xfrm>
            <a:off x="1658312" y="10870888"/>
            <a:ext cx="4836260"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Based on the treatment Facility, we measure the Quality of care.</a:t>
            </a:r>
          </a:p>
        </p:txBody>
      </p:sp>
      <p:sp>
        <p:nvSpPr>
          <p:cNvPr id="26" name="TextBox 25">
            <a:extLst>
              <a:ext uri="{FF2B5EF4-FFF2-40B4-BE49-F238E27FC236}">
                <a16:creationId xmlns:a16="http://schemas.microsoft.com/office/drawing/2014/main" id="{EE3F308B-7D23-F748-9481-A6AB962DB158}"/>
              </a:ext>
            </a:extLst>
          </p:cNvPr>
          <p:cNvSpPr txBox="1"/>
          <p:nvPr/>
        </p:nvSpPr>
        <p:spPr>
          <a:xfrm>
            <a:off x="18988802" y="10250702"/>
            <a:ext cx="263065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Governance</a:t>
            </a:r>
          </a:p>
        </p:txBody>
      </p:sp>
      <p:sp>
        <p:nvSpPr>
          <p:cNvPr id="27" name="Subtitle 2">
            <a:extLst>
              <a:ext uri="{FF2B5EF4-FFF2-40B4-BE49-F238E27FC236}">
                <a16:creationId xmlns:a16="http://schemas.microsoft.com/office/drawing/2014/main" id="{E526B8FA-7A93-9547-A48E-E6BA3127486C}"/>
              </a:ext>
            </a:extLst>
          </p:cNvPr>
          <p:cNvSpPr txBox="1">
            <a:spLocks/>
          </p:cNvSpPr>
          <p:nvPr/>
        </p:nvSpPr>
        <p:spPr>
          <a:xfrm>
            <a:off x="17885995" y="10870888"/>
            <a:ext cx="4836260" cy="153337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dirty="0"/>
              <a:t>According to the AHRQ, these metrics are used to care quality. </a:t>
            </a:r>
          </a:p>
        </p:txBody>
      </p:sp>
      <p:sp>
        <p:nvSpPr>
          <p:cNvPr id="28" name="TextBox 27">
            <a:extLst>
              <a:ext uri="{FF2B5EF4-FFF2-40B4-BE49-F238E27FC236}">
                <a16:creationId xmlns:a16="http://schemas.microsoft.com/office/drawing/2014/main" id="{A551C35D-3F28-414D-86BA-03A3C7F209DE}"/>
              </a:ext>
            </a:extLst>
          </p:cNvPr>
          <p:cNvSpPr txBox="1"/>
          <p:nvPr/>
        </p:nvSpPr>
        <p:spPr>
          <a:xfrm>
            <a:off x="8721316" y="10250702"/>
            <a:ext cx="1545616"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Matrix</a:t>
            </a:r>
          </a:p>
        </p:txBody>
      </p:sp>
      <p:sp>
        <p:nvSpPr>
          <p:cNvPr id="29" name="Subtitle 2">
            <a:extLst>
              <a:ext uri="{FF2B5EF4-FFF2-40B4-BE49-F238E27FC236}">
                <a16:creationId xmlns:a16="http://schemas.microsoft.com/office/drawing/2014/main" id="{BA67354D-8331-9D4E-A8CB-AA12A8643B74}"/>
              </a:ext>
            </a:extLst>
          </p:cNvPr>
          <p:cNvSpPr txBox="1">
            <a:spLocks/>
          </p:cNvSpPr>
          <p:nvPr/>
        </p:nvSpPr>
        <p:spPr>
          <a:xfrm>
            <a:off x="7075986" y="10870888"/>
            <a:ext cx="4836260" cy="108632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How often do patients pass at the hospital?</a:t>
            </a:r>
          </a:p>
        </p:txBody>
      </p:sp>
      <p:sp>
        <p:nvSpPr>
          <p:cNvPr id="30" name="TextBox 29">
            <a:extLst>
              <a:ext uri="{FF2B5EF4-FFF2-40B4-BE49-F238E27FC236}">
                <a16:creationId xmlns:a16="http://schemas.microsoft.com/office/drawing/2014/main" id="{B7233B93-BC53-644B-BF04-F6ACD04C3FA0}"/>
              </a:ext>
            </a:extLst>
          </p:cNvPr>
          <p:cNvSpPr txBox="1"/>
          <p:nvPr/>
        </p:nvSpPr>
        <p:spPr>
          <a:xfrm>
            <a:off x="13757936" y="10250702"/>
            <a:ext cx="228780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Data Used</a:t>
            </a:r>
          </a:p>
        </p:txBody>
      </p:sp>
      <p:sp>
        <p:nvSpPr>
          <p:cNvPr id="31" name="Subtitle 2">
            <a:extLst>
              <a:ext uri="{FF2B5EF4-FFF2-40B4-BE49-F238E27FC236}">
                <a16:creationId xmlns:a16="http://schemas.microsoft.com/office/drawing/2014/main" id="{4D0E6ECF-6011-E341-8108-9B0368BBDDE6}"/>
              </a:ext>
            </a:extLst>
          </p:cNvPr>
          <p:cNvSpPr txBox="1">
            <a:spLocks/>
          </p:cNvSpPr>
          <p:nvPr/>
        </p:nvSpPr>
        <p:spPr>
          <a:xfrm>
            <a:off x="12483702" y="10870888"/>
            <a:ext cx="4836260" cy="205787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Dataset of death rates for the range of October 2012 to September 2015. </a:t>
            </a:r>
          </a:p>
          <a:p>
            <a:pPr marL="342900" indent="-342900" algn="just">
              <a:lnSpc>
                <a:spcPts val="3500"/>
              </a:lnSpc>
              <a:buFont typeface="Arial" panose="020B0604020202020204" pitchFamily="34" charset="0"/>
              <a:buChar char="•"/>
            </a:pPr>
            <a:endParaRPr lang="en-US" dirty="0"/>
          </a:p>
        </p:txBody>
      </p:sp>
    </p:spTree>
    <p:extLst>
      <p:ext uri="{BB962C8B-B14F-4D97-AF65-F5344CB8AC3E}">
        <p14:creationId xmlns:p14="http://schemas.microsoft.com/office/powerpoint/2010/main" val="62444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830997"/>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Death Rate by Hospitals in Georgia and Virginia</a:t>
            </a:r>
          </a:p>
        </p:txBody>
      </p:sp>
      <p:sp>
        <p:nvSpPr>
          <p:cNvPr id="15" name="TextBox 14">
            <a:extLst>
              <a:ext uri="{FF2B5EF4-FFF2-40B4-BE49-F238E27FC236}">
                <a16:creationId xmlns:a16="http://schemas.microsoft.com/office/drawing/2014/main" id="{D2BD7A1A-3B9F-5C40-A540-778E4FA8CFC2}"/>
              </a:ext>
            </a:extLst>
          </p:cNvPr>
          <p:cNvSpPr txBox="1"/>
          <p:nvPr/>
        </p:nvSpPr>
        <p:spPr>
          <a:xfrm>
            <a:off x="16606345" y="1826053"/>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6423129" y="2309557"/>
            <a:ext cx="7273039" cy="333053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Compare Death Rates between VHA Facilities in Georgia and Virginia and how they compare to the national average. Calculate rates by taking the average of all the rates provided and the sum of the total death counts. This can help </a:t>
            </a:r>
            <a:r>
              <a:rPr lang="en-US" dirty="0"/>
              <a:t>U.S Veterans make a more informed decision on which VA hospital he/she would prefer to be treated for their condition.</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TextBox 20">
            <a:extLst>
              <a:ext uri="{FF2B5EF4-FFF2-40B4-BE49-F238E27FC236}">
                <a16:creationId xmlns:a16="http://schemas.microsoft.com/office/drawing/2014/main" id="{AE5F1F3F-71C1-5949-B949-65C8FADC3F20}"/>
              </a:ext>
            </a:extLst>
          </p:cNvPr>
          <p:cNvSpPr txBox="1"/>
          <p:nvPr/>
        </p:nvSpPr>
        <p:spPr>
          <a:xfrm>
            <a:off x="16606345" y="5692967"/>
            <a:ext cx="2428870"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Conclusion</a:t>
            </a:r>
          </a:p>
        </p:txBody>
      </p:sp>
      <p:sp>
        <p:nvSpPr>
          <p:cNvPr id="22" name="Subtitle 2">
            <a:extLst>
              <a:ext uri="{FF2B5EF4-FFF2-40B4-BE49-F238E27FC236}">
                <a16:creationId xmlns:a16="http://schemas.microsoft.com/office/drawing/2014/main" id="{E911BBCE-FC05-A347-8EDB-39A8E6224CE4}"/>
              </a:ext>
            </a:extLst>
          </p:cNvPr>
          <p:cNvSpPr txBox="1">
            <a:spLocks/>
          </p:cNvSpPr>
          <p:nvPr/>
        </p:nvSpPr>
        <p:spPr>
          <a:xfrm>
            <a:off x="16268359" y="6277742"/>
            <a:ext cx="7273039" cy="762863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There isn’t a significant difference between the death rates between hospitals within the same state, with the exception of the Atlanta VHA Facility with a death rate of 7.26, while all the others are above 8%. </a:t>
            </a:r>
          </a:p>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The 3 facilities in Georgia have a lower combined death rate average than the facilities in Virginia. (7.99% and 8.58% respectively.) Virginia’s average is higher than the national average which is 8.52%.</a:t>
            </a:r>
          </a:p>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While the death counts in Virginia are 50% higher than that of Georgia’s, the death rate average is only 1.5% higher than Georgia’s, leading us to conclude that the Virginia facilities see a larger amount of patients that those in Georgia. </a:t>
            </a:r>
          </a:p>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The Atlanta VA Facility has the most deaths, but the lowest death rate percentage, meaning they see more patients than the rest of the VA Facilities in Georgia.</a:t>
            </a:r>
          </a:p>
          <a:p>
            <a:pPr marL="342900" indent="-342900" algn="just">
              <a:lnSpc>
                <a:spcPts val="3500"/>
              </a:lnSpc>
              <a:buFont typeface="Arial" panose="020B0604020202020204" pitchFamily="34" charset="0"/>
              <a:buChar char="•"/>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AutoShape 2">
            <a:extLst>
              <a:ext uri="{FF2B5EF4-FFF2-40B4-BE49-F238E27FC236}">
                <a16:creationId xmlns:a16="http://schemas.microsoft.com/office/drawing/2014/main" id="{B9CC63FF-F1B0-437D-BA3D-F40B3012EAAB}"/>
              </a:ext>
            </a:extLst>
          </p:cNvPr>
          <p:cNvSpPr>
            <a:spLocks noChangeAspect="1" noChangeArrowheads="1"/>
          </p:cNvSpPr>
          <p:nvPr/>
        </p:nvSpPr>
        <p:spPr bwMode="auto">
          <a:xfrm>
            <a:off x="12036424" y="6705599"/>
            <a:ext cx="8023225" cy="80232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4" name="Picture 3">
            <a:extLst>
              <a:ext uri="{FF2B5EF4-FFF2-40B4-BE49-F238E27FC236}">
                <a16:creationId xmlns:a16="http://schemas.microsoft.com/office/drawing/2014/main" id="{8CCAB3C1-21D5-ED4D-85B0-4F51D2E289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658" y="7093668"/>
            <a:ext cx="7698248" cy="5132165"/>
          </a:xfrm>
          <a:prstGeom prst="rect">
            <a:avLst/>
          </a:prstGeom>
        </p:spPr>
      </p:pic>
      <p:pic>
        <p:nvPicPr>
          <p:cNvPr id="18" name="Picture 17">
            <a:extLst>
              <a:ext uri="{FF2B5EF4-FFF2-40B4-BE49-F238E27FC236}">
                <a16:creationId xmlns:a16="http://schemas.microsoft.com/office/drawing/2014/main" id="{F627C8F7-E156-1B40-9659-8C5B8DF7E8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2545" y="7093668"/>
            <a:ext cx="7727758" cy="5151839"/>
          </a:xfrm>
          <a:prstGeom prst="rect">
            <a:avLst/>
          </a:prstGeom>
        </p:spPr>
      </p:pic>
      <p:pic>
        <p:nvPicPr>
          <p:cNvPr id="24" name="Picture 23">
            <a:extLst>
              <a:ext uri="{FF2B5EF4-FFF2-40B4-BE49-F238E27FC236}">
                <a16:creationId xmlns:a16="http://schemas.microsoft.com/office/drawing/2014/main" id="{217C1753-E85D-D44F-A4F2-1061CB8EDB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8675" y="1678286"/>
            <a:ext cx="7540970" cy="5027313"/>
          </a:xfrm>
          <a:prstGeom prst="rect">
            <a:avLst/>
          </a:prstGeom>
        </p:spPr>
      </p:pic>
      <p:pic>
        <p:nvPicPr>
          <p:cNvPr id="26" name="Picture 25">
            <a:extLst>
              <a:ext uri="{FF2B5EF4-FFF2-40B4-BE49-F238E27FC236}">
                <a16:creationId xmlns:a16="http://schemas.microsoft.com/office/drawing/2014/main" id="{4F4A7852-7E80-6646-BFCD-E36925342F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9038" y="1527936"/>
            <a:ext cx="7570868" cy="5047245"/>
          </a:xfrm>
          <a:prstGeom prst="rect">
            <a:avLst/>
          </a:prstGeom>
        </p:spPr>
      </p:pic>
    </p:spTree>
    <p:extLst>
      <p:ext uri="{BB962C8B-B14F-4D97-AF65-F5344CB8AC3E}">
        <p14:creationId xmlns:p14="http://schemas.microsoft.com/office/powerpoint/2010/main" val="1520666983"/>
      </p:ext>
    </p:extLst>
  </p:cSld>
  <p:clrMapOvr>
    <a:masterClrMapping/>
  </p:clrMapOvr>
</p:sld>
</file>

<file path=ppt/theme/theme1.xml><?xml version="1.0" encoding="utf-8"?>
<a:theme xmlns:a="http://schemas.openxmlformats.org/drawingml/2006/main" name="Office Theme">
  <a:themeElements>
    <a:clrScheme name="PTIFY - Cool2 - Light">
      <a:dk1>
        <a:srgbClr val="08273C"/>
      </a:dk1>
      <a:lt1>
        <a:srgbClr val="FFFFFF"/>
      </a:lt1>
      <a:dk2>
        <a:srgbClr val="03121A"/>
      </a:dk2>
      <a:lt2>
        <a:srgbClr val="FFFFFF"/>
      </a:lt2>
      <a:accent1>
        <a:srgbClr val="021E49"/>
      </a:accent1>
      <a:accent2>
        <a:srgbClr val="29486D"/>
      </a:accent2>
      <a:accent3>
        <a:srgbClr val="356689"/>
      </a:accent3>
      <a:accent4>
        <a:srgbClr val="0D6A90"/>
      </a:accent4>
      <a:accent5>
        <a:srgbClr val="88BBD7"/>
      </a:accent5>
      <a:accent6>
        <a:srgbClr val="363636"/>
      </a:accent6>
      <a:hlink>
        <a:srgbClr val="CA6C48"/>
      </a:hlink>
      <a:folHlink>
        <a:srgbClr val="FF253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65CA482B0C84A49BFD04FBF6C516ED0" ma:contentTypeVersion="13" ma:contentTypeDescription="Create a new document." ma:contentTypeScope="" ma:versionID="9e7c2f19ffe1c9f8b4ee9e9b9bd10222">
  <xsd:schema xmlns:xsd="http://www.w3.org/2001/XMLSchema" xmlns:xs="http://www.w3.org/2001/XMLSchema" xmlns:p="http://schemas.microsoft.com/office/2006/metadata/properties" xmlns:ns3="3d640458-0ff2-491d-be55-8193630c387a" xmlns:ns4="16db5a2e-1886-416f-9c3d-8919acaf8787" targetNamespace="http://schemas.microsoft.com/office/2006/metadata/properties" ma:root="true" ma:fieldsID="d5838f39a213b8bd8eeaaec9d1929411" ns3:_="" ns4:_="">
    <xsd:import namespace="3d640458-0ff2-491d-be55-8193630c387a"/>
    <xsd:import namespace="16db5a2e-1886-416f-9c3d-8919acaf8787"/>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GenerationTime" minOccurs="0"/>
                <xsd:element ref="ns4:MediaServiceEventHashCode" minOccurs="0"/>
                <xsd:element ref="ns4:MediaServiceDateTaken" minOccurs="0"/>
                <xsd:element ref="ns4:MediaServiceOCR"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d640458-0ff2-491d-be55-8193630c387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db5a2e-1886-416f-9c3d-8919acaf8787"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1DE33A7-54C8-485A-BC60-42AC2997D853}">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1CEB757D-D0DA-41AA-A3F3-4C1B07D3511C}">
  <ds:schemaRefs>
    <ds:schemaRef ds:uri="http://schemas.microsoft.com/sharepoint/v3/contenttype/forms"/>
  </ds:schemaRefs>
</ds:datastoreItem>
</file>

<file path=customXml/itemProps3.xml><?xml version="1.0" encoding="utf-8"?>
<ds:datastoreItem xmlns:ds="http://schemas.openxmlformats.org/officeDocument/2006/customXml" ds:itemID="{AF14AAF2-4A4B-44B8-AD13-95DE9A02FA7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d640458-0ff2-491d-be55-8193630c387a"/>
    <ds:schemaRef ds:uri="16db5a2e-1886-416f-9c3d-8919acaf87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{9BB6B025-EE7B-B14D-8EC8-5D2DE61B865A}tf16401378</Template>
  <TotalTime>84819</TotalTime>
  <Words>994</Words>
  <Application>Microsoft Macintosh PowerPoint</Application>
  <PresentationFormat>Custom</PresentationFormat>
  <Paragraphs>94</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League Spartan</vt:lpstr>
      <vt:lpstr>Open Sans</vt:lpstr>
      <vt:lpstr>Open Sans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Maria Bellera Laya</dc:creator>
  <cp:keywords/>
  <dc:description/>
  <cp:lastModifiedBy>Tatiana Frattale</cp:lastModifiedBy>
  <cp:revision>15191</cp:revision>
  <dcterms:created xsi:type="dcterms:W3CDTF">2014-11-12T21:47:38Z</dcterms:created>
  <dcterms:modified xsi:type="dcterms:W3CDTF">2021-08-03T05:12:34Z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0x010100B65CA482B0C84A49BFD04FBF6C516ED0</vt:lpwstr>
  </property>
</Properties>
</file>